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8"/>
  </p:notesMasterIdLst>
  <p:sldIdLst>
    <p:sldId id="619" r:id="rId5"/>
    <p:sldId id="635" r:id="rId6"/>
    <p:sldId id="630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Misses" panose="02000500000000000000" pitchFamily="2" charset="0"/>
      <p:regular r:id="rId13"/>
    </p:embeddedFont>
    <p:embeddedFont>
      <p:font typeface="Montserrat" panose="00000500000000000000" pitchFamily="2" charset="0"/>
      <p:regular r:id="rId14"/>
      <p:bold r:id="rId15"/>
      <p:italic r:id="rId16"/>
      <p:boldItalic r:id="rId17"/>
    </p:embeddedFont>
    <p:embeddedFont>
      <p:font typeface="Roboto" panose="02000000000000000000" pitchFamily="2" charset="0"/>
      <p:regular r:id="rId18"/>
      <p:bold r:id="rId19"/>
      <p:italic r:id="rId20"/>
      <p:boldItalic r:id="rId21"/>
    </p:embeddedFont>
    <p:embeddedFont>
      <p:font typeface="Roboto Slab" pitchFamily="2" charset="0"/>
      <p:regular r:id="rId22"/>
      <p:bold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6" roundtripDataSignature="AMtx7mhJFraOghrYPj+z9twzT8R41o/G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70A"/>
    <a:srgbClr val="744A95"/>
    <a:srgbClr val="7CC200"/>
    <a:srgbClr val="8466AE"/>
    <a:srgbClr val="07C1E7"/>
    <a:srgbClr val="F88029"/>
    <a:srgbClr val="FA802A"/>
    <a:srgbClr val="00A3BC"/>
    <a:srgbClr val="FF882C"/>
    <a:srgbClr val="E81F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216079-AD4A-A7F0-28A7-61899031C858}" v="99" dt="2023-11-28T18:51:33.477"/>
    <p1510:client id="{0316C439-9B9A-DB2E-95CC-90B425D409F7}" v="116" dt="2023-08-08T20:48:49.393"/>
    <p1510:client id="{10D7843A-D30B-A784-79AC-76E89FDCE616}" v="12" dt="2023-08-04T18:52:56.730"/>
    <p1510:client id="{21A44926-8945-40F9-BCE1-B33A4C8B94FD}" v="49" dt="2023-07-27T10:07:29.621"/>
    <p1510:client id="{2434A64B-A260-30A0-FA6A-E730FF39613B}" v="114" dt="2023-08-08T20:08:16.106"/>
    <p1510:client id="{84991E61-D210-588B-8CB8-D99B4367ED18}" v="42" dt="2023-09-26T18:40:15.343"/>
    <p1510:client id="{84B10E1A-293C-4EC8-9756-F76951F76DF3}" v="5" dt="2023-07-26T16:57:07.831"/>
    <p1510:client id="{913001DE-8DAB-C208-5CA7-5847C16C2FE0}" v="3" dt="2023-09-28T17:15:39.360"/>
    <p1510:client id="{93539602-7C6B-4EA9-AA41-7BADD43BC7A8}" vWet="2" dt="2023-08-08T18:31:02.296"/>
    <p1510:client id="{996799F2-F874-1208-98F4-F4047D035C19}" v="230" dt="2023-09-26T18:21:20.211"/>
    <p1510:client id="{A7D4C493-9846-85C3-C41E-73A04DD49E50}" v="58" dt="2023-11-28T18:59:06.207"/>
    <p1510:client id="{C40DC359-C95D-CD68-E01E-EC68A97B8EE8}" v="205" dt="2023-08-04T19:41:37.254"/>
    <p1510:client id="{CDDA87F6-4FD5-2B64-D5EC-AF3DB11BFB46}" v="680" dt="2023-09-26T17:54:03.337"/>
    <p1510:client id="{D60755D3-9249-1961-A5AF-1226235BCEEC}" v="824" dt="2023-08-04T18:40:13.292"/>
    <p1510:client id="{EA710624-D4DA-DF11-8169-C9046FFFA6F3}" v="1999" dt="2023-08-08T18:45:45.951"/>
    <p1510:client id="{F12C0235-CEC0-4643-9179-6A401A33C672}" v="662" dt="2023-07-27T10:32:18.048"/>
    <p1510:client id="{FF9481DC-4728-EBC8-AF44-F8484E8869F7}" v="193" dt="2023-07-26T16:40:12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51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font" Target="fonts/font13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46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49" Type="http://schemas.openxmlformats.org/officeDocument/2006/relationships/theme" Target="theme/theme1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4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004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tion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2440" y="0"/>
            <a:ext cx="7909560" cy="6857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3"/>
          </p:nvPr>
        </p:nvSpPr>
        <p:spPr>
          <a:xfrm>
            <a:off x="645695" y="2285999"/>
            <a:ext cx="3200400" cy="403586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>
                <a:solidFill>
                  <a:srgbClr val="69615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676656" y="6443953"/>
            <a:ext cx="1558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>
                <a:latin typeface="+mj-lt"/>
              </a:rPr>
              <a:t>© N</a:t>
            </a:r>
            <a:r>
              <a:rPr lang="en-US" sz="800" baseline="0">
                <a:latin typeface="+mj-lt"/>
              </a:rPr>
              <a:t>ewell Brands</a:t>
            </a:r>
            <a:endParaRPr lang="en-US" sz="800">
              <a:latin typeface="+mj-lt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645695" y="438150"/>
            <a:ext cx="3200400" cy="184784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3200" b="0" i="0" baseline="0">
                <a:solidFill>
                  <a:srgbClr val="298FC2"/>
                </a:solidFill>
                <a:latin typeface="Roboto Slab" pitchFamily="2" charset="0"/>
                <a:ea typeface="Roboto Slab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26982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12" Type="http://schemas.openxmlformats.org/officeDocument/2006/relationships/image" Target="../media/image2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15.svg"/><Relationship Id="rId10" Type="http://schemas.openxmlformats.org/officeDocument/2006/relationships/image" Target="../media/image11.pn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svg"/><Relationship Id="rId5" Type="http://schemas.openxmlformats.org/officeDocument/2006/relationships/image" Target="../media/image12.png"/><Relationship Id="rId4" Type="http://schemas.openxmlformats.org/officeDocument/2006/relationships/image" Target="../media/image23.sv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A13ADE55-6D0B-B516-7DF1-329319347C9C}"/>
              </a:ext>
            </a:extLst>
          </p:cNvPr>
          <p:cNvSpPr/>
          <p:nvPr/>
        </p:nvSpPr>
        <p:spPr>
          <a:xfrm>
            <a:off x="0" y="-42357"/>
            <a:ext cx="12191997" cy="6635435"/>
          </a:xfrm>
          <a:prstGeom prst="rect">
            <a:avLst/>
          </a:prstGeom>
          <a:solidFill>
            <a:srgbClr val="7CC200"/>
          </a:solidFill>
          <a:ln>
            <a:solidFill>
              <a:srgbClr val="7CC2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42" name="Gráfico 41">
            <a:extLst>
              <a:ext uri="{FF2B5EF4-FFF2-40B4-BE49-F238E27FC236}">
                <a16:creationId xmlns:a16="http://schemas.microsoft.com/office/drawing/2014/main" id="{DB11FF8A-53BA-7843-FB3F-7F1AB0B62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55880" y="4223897"/>
            <a:ext cx="1371046" cy="1875109"/>
          </a:xfrm>
          <a:prstGeom prst="rect">
            <a:avLst/>
          </a:prstGeom>
        </p:spPr>
      </p:pic>
      <p:pic>
        <p:nvPicPr>
          <p:cNvPr id="60" name="Gráfico 59">
            <a:extLst>
              <a:ext uri="{FF2B5EF4-FFF2-40B4-BE49-F238E27FC236}">
                <a16:creationId xmlns:a16="http://schemas.microsoft.com/office/drawing/2014/main" id="{D4A872DB-F21E-5A82-9704-117482FB85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3955313"/>
            <a:ext cx="12191999" cy="2902688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E2008F77-A3EC-3BC2-C6AD-7860490489D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440635" y="6445025"/>
            <a:ext cx="644688" cy="296107"/>
          </a:xfrm>
          <a:prstGeom prst="rect">
            <a:avLst/>
          </a:prstGeom>
        </p:spPr>
      </p:pic>
      <p:sp>
        <p:nvSpPr>
          <p:cNvPr id="22" name="Elipse 21">
            <a:extLst>
              <a:ext uri="{FF2B5EF4-FFF2-40B4-BE49-F238E27FC236}">
                <a16:creationId xmlns:a16="http://schemas.microsoft.com/office/drawing/2014/main" id="{89618A80-C967-39DD-0CE3-4DB9EA751939}"/>
              </a:ext>
            </a:extLst>
          </p:cNvPr>
          <p:cNvSpPr/>
          <p:nvPr/>
        </p:nvSpPr>
        <p:spPr>
          <a:xfrm>
            <a:off x="9038412" y="264922"/>
            <a:ext cx="4064664" cy="4156158"/>
          </a:xfrm>
          <a:prstGeom prst="ellipse">
            <a:avLst/>
          </a:prstGeom>
          <a:solidFill>
            <a:srgbClr val="744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5890C610-B4E5-F744-C241-5E05915C7360}"/>
              </a:ext>
            </a:extLst>
          </p:cNvPr>
          <p:cNvSpPr/>
          <p:nvPr/>
        </p:nvSpPr>
        <p:spPr>
          <a:xfrm>
            <a:off x="8442939" y="4421080"/>
            <a:ext cx="1866971" cy="1866971"/>
          </a:xfrm>
          <a:prstGeom prst="ellipse">
            <a:avLst/>
          </a:prstGeom>
          <a:solidFill>
            <a:srgbClr val="FF7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" name="Gráfico 50">
            <a:extLst>
              <a:ext uri="{FF2B5EF4-FFF2-40B4-BE49-F238E27FC236}">
                <a16:creationId xmlns:a16="http://schemas.microsoft.com/office/drawing/2014/main" id="{06DE35EC-14F7-EBD3-19C7-AE51691CB3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2940" y="5837268"/>
            <a:ext cx="3172761" cy="631713"/>
          </a:xfrm>
          <a:prstGeom prst="rect">
            <a:avLst/>
          </a:prstGeom>
        </p:spPr>
      </p:pic>
      <p:pic>
        <p:nvPicPr>
          <p:cNvPr id="4" name="Gráfico 3">
            <a:extLst>
              <a:ext uri="{FF2B5EF4-FFF2-40B4-BE49-F238E27FC236}">
                <a16:creationId xmlns:a16="http://schemas.microsoft.com/office/drawing/2014/main" id="{58801055-CF41-38DF-117B-51E7780539A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3531" y="746688"/>
            <a:ext cx="655531" cy="65553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FB0BCAC-932A-72CF-FEA4-77368490C01C}"/>
              </a:ext>
            </a:extLst>
          </p:cNvPr>
          <p:cNvSpPr txBox="1"/>
          <p:nvPr/>
        </p:nvSpPr>
        <p:spPr>
          <a:xfrm>
            <a:off x="628286" y="934851"/>
            <a:ext cx="126704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BR" b="1" dirty="0">
                <a:solidFill>
                  <a:schemeClr val="bg1"/>
                </a:solidFill>
              </a:rPr>
              <a:t>NOVO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0389D1B0-3349-EC86-6539-DFC4CE16255D}"/>
              </a:ext>
            </a:extLst>
          </p:cNvPr>
          <p:cNvSpPr txBox="1"/>
          <p:nvPr/>
        </p:nvSpPr>
        <p:spPr>
          <a:xfrm>
            <a:off x="581486" y="1652274"/>
            <a:ext cx="4451035" cy="24006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7000" dirty="0">
                <a:solidFill>
                  <a:schemeClr val="bg1"/>
                </a:solidFill>
                <a:latin typeface="Misses"/>
              </a:rPr>
              <a:t>Fritadeira</a:t>
            </a:r>
          </a:p>
          <a:p>
            <a:r>
              <a:rPr lang="pt-BR" sz="7000" dirty="0">
                <a:solidFill>
                  <a:schemeClr val="bg1"/>
                </a:solidFill>
                <a:latin typeface="Misses"/>
              </a:rPr>
              <a:t>Cook </a:t>
            </a:r>
            <a:r>
              <a:rPr lang="pt-BR" sz="7000" dirty="0" err="1">
                <a:solidFill>
                  <a:schemeClr val="bg1"/>
                </a:solidFill>
                <a:latin typeface="Misses"/>
              </a:rPr>
              <a:t>Fryer</a:t>
            </a:r>
            <a:r>
              <a:rPr lang="pt-BR" sz="5400" dirty="0">
                <a:solidFill>
                  <a:schemeClr val="bg1"/>
                </a:solidFill>
                <a:latin typeface="Misses"/>
              </a:rPr>
              <a:t> </a:t>
            </a:r>
            <a:r>
              <a:rPr lang="pt-BR" sz="8000" dirty="0">
                <a:solidFill>
                  <a:schemeClr val="bg1"/>
                </a:solidFill>
                <a:latin typeface="Misses"/>
              </a:rPr>
              <a:t>+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15B8408-2013-77B9-A9AB-A40FCDEC4F6B}"/>
              </a:ext>
            </a:extLst>
          </p:cNvPr>
          <p:cNvSpPr txBox="1"/>
          <p:nvPr/>
        </p:nvSpPr>
        <p:spPr>
          <a:xfrm>
            <a:off x="8796191" y="5154510"/>
            <a:ext cx="116046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pt-BR" sz="2000" b="1" dirty="0">
                <a:solidFill>
                  <a:schemeClr val="bg1"/>
                </a:solidFill>
              </a:rPr>
              <a:t>FRT580</a:t>
            </a:r>
          </a:p>
        </p:txBody>
      </p:sp>
      <p:sp>
        <p:nvSpPr>
          <p:cNvPr id="11" name="AutoShape 2">
            <a:extLst>
              <a:ext uri="{FF2B5EF4-FFF2-40B4-BE49-F238E27FC236}">
                <a16:creationId xmlns:a16="http://schemas.microsoft.com/office/drawing/2014/main" id="{58E910DC-9DB3-E1CB-CF60-EDFCA92442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042596" cy="104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3" name="Imagem 12" descr="Torradeira branca em fundo preto&#10;&#10;Descrição gerada automaticamente com confiança baixa">
            <a:extLst>
              <a:ext uri="{FF2B5EF4-FFF2-40B4-BE49-F238E27FC236}">
                <a16:creationId xmlns:a16="http://schemas.microsoft.com/office/drawing/2014/main" id="{311496C6-D0F4-1469-62FD-09AA3EA158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28161" y="462891"/>
            <a:ext cx="3897193" cy="453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636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12;p2">
            <a:extLst>
              <a:ext uri="{FF2B5EF4-FFF2-40B4-BE49-F238E27FC236}">
                <a16:creationId xmlns:a16="http://schemas.microsoft.com/office/drawing/2014/main" id="{6B6E4C0D-9B43-AD25-1B47-4F2691C13257}"/>
              </a:ext>
            </a:extLst>
          </p:cNvPr>
          <p:cNvSpPr txBox="1"/>
          <p:nvPr/>
        </p:nvSpPr>
        <p:spPr>
          <a:xfrm>
            <a:off x="5847951" y="535211"/>
            <a:ext cx="555917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600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A </a:t>
            </a:r>
            <a:r>
              <a:rPr lang="pt-BR" sz="1600" i="0" u="none" strike="noStrike" cap="none" dirty="0" err="1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Cadence</a:t>
            </a:r>
            <a:r>
              <a:rPr lang="pt-BR" sz="1600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 oferece para o varejista um </a:t>
            </a:r>
            <a:r>
              <a:rPr lang="pt-BR" sz="1600" b="1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mix variado</a:t>
            </a:r>
            <a:r>
              <a:rPr lang="pt-BR" sz="1600" i="0" u="none" strike="noStrike" cap="none" dirty="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 que atende as necessidades dos consumidores, em várias pistas de preço. </a:t>
            </a:r>
            <a:endParaRPr lang="pt-BR" sz="16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FB8D147C-3659-4A5E-814B-6BDCAB1774AB}"/>
              </a:ext>
            </a:extLst>
          </p:cNvPr>
          <p:cNvSpPr/>
          <p:nvPr/>
        </p:nvSpPr>
        <p:spPr>
          <a:xfrm>
            <a:off x="-698750" y="5019319"/>
            <a:ext cx="1626416" cy="1678371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C0DE09E3-663E-5CB6-3302-050368C6752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19685" y="6422059"/>
            <a:ext cx="1174872" cy="233923"/>
          </a:xfrm>
          <a:prstGeom prst="rect">
            <a:avLst/>
          </a:prstGeom>
        </p:spPr>
      </p:pic>
      <p:grpSp>
        <p:nvGrpSpPr>
          <p:cNvPr id="2066" name="Agrupar 2065">
            <a:extLst>
              <a:ext uri="{FF2B5EF4-FFF2-40B4-BE49-F238E27FC236}">
                <a16:creationId xmlns:a16="http://schemas.microsoft.com/office/drawing/2014/main" id="{AC136462-DD3F-C6F6-48A9-F0B9BAD6A897}"/>
              </a:ext>
            </a:extLst>
          </p:cNvPr>
          <p:cNvGrpSpPr/>
          <p:nvPr/>
        </p:nvGrpSpPr>
        <p:grpSpPr>
          <a:xfrm>
            <a:off x="0" y="-1"/>
            <a:ext cx="5721974" cy="2945220"/>
            <a:chOff x="2" y="-1"/>
            <a:chExt cx="4769757" cy="2455094"/>
          </a:xfrm>
          <a:solidFill>
            <a:srgbClr val="FF770A"/>
          </a:solidFill>
        </p:grpSpPr>
        <p:pic>
          <p:nvPicPr>
            <p:cNvPr id="2067" name="Gráfico 2066">
              <a:extLst>
                <a:ext uri="{FF2B5EF4-FFF2-40B4-BE49-F238E27FC236}">
                  <a16:creationId xmlns:a16="http://schemas.microsoft.com/office/drawing/2014/main" id="{0C369F51-C8A0-9EB0-600A-743B07310E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4804"/>
            <a:stretch/>
          </p:blipFill>
          <p:spPr>
            <a:xfrm>
              <a:off x="2" y="-1"/>
              <a:ext cx="4769757" cy="2030819"/>
            </a:xfrm>
            <a:prstGeom prst="rect">
              <a:avLst/>
            </a:prstGeom>
          </p:spPr>
        </p:pic>
        <p:sp>
          <p:nvSpPr>
            <p:cNvPr id="2068" name="Elipse 2067">
              <a:extLst>
                <a:ext uri="{FF2B5EF4-FFF2-40B4-BE49-F238E27FC236}">
                  <a16:creationId xmlns:a16="http://schemas.microsoft.com/office/drawing/2014/main" id="{743BF8C4-CD6D-4228-23AD-BFE01747A2BF}"/>
                </a:ext>
              </a:extLst>
            </p:cNvPr>
            <p:cNvSpPr/>
            <p:nvPr/>
          </p:nvSpPr>
          <p:spPr>
            <a:xfrm>
              <a:off x="134075" y="1547177"/>
              <a:ext cx="907916" cy="907916"/>
            </a:xfrm>
            <a:prstGeom prst="ellipse">
              <a:avLst/>
            </a:prstGeom>
            <a:solidFill>
              <a:srgbClr val="7CC200"/>
            </a:solidFill>
            <a:ln>
              <a:solidFill>
                <a:srgbClr val="7CC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sp>
        <p:nvSpPr>
          <p:cNvPr id="2069" name="CaixaDeTexto 2068">
            <a:extLst>
              <a:ext uri="{FF2B5EF4-FFF2-40B4-BE49-F238E27FC236}">
                <a16:creationId xmlns:a16="http://schemas.microsoft.com/office/drawing/2014/main" id="{AC3C6078-77EE-D8BD-2DB2-D1FCF153EC7A}"/>
              </a:ext>
            </a:extLst>
          </p:cNvPr>
          <p:cNvSpPr txBox="1"/>
          <p:nvPr/>
        </p:nvSpPr>
        <p:spPr>
          <a:xfrm>
            <a:off x="588465" y="714258"/>
            <a:ext cx="4700981" cy="749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BR" sz="4000" b="1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Solução</a:t>
            </a:r>
            <a:r>
              <a:rPr lang="pt-BR" sz="280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 completa</a:t>
            </a:r>
            <a:endParaRPr lang="pt-BR" sz="2800" b="1">
              <a:solidFill>
                <a:schemeClr val="bg1"/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  <a:p>
            <a:pPr>
              <a:lnSpc>
                <a:spcPts val="2500"/>
              </a:lnSpc>
              <a:defRPr/>
            </a:pPr>
            <a:endParaRPr lang="pt-BR" sz="2800">
              <a:solidFill>
                <a:schemeClr val="bg1"/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AE6EDA88-D1B8-2C80-8839-31549DAC51EA}"/>
              </a:ext>
            </a:extLst>
          </p:cNvPr>
          <p:cNvSpPr txBox="1"/>
          <p:nvPr/>
        </p:nvSpPr>
        <p:spPr>
          <a:xfrm>
            <a:off x="733087" y="1089168"/>
            <a:ext cx="28181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800" dirty="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para o cliente e para</a:t>
            </a:r>
            <a:br>
              <a:rPr lang="pt-BR" sz="1800" dirty="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</a:br>
            <a:r>
              <a:rPr lang="pt-BR" sz="1800" dirty="0">
                <a:solidFill>
                  <a:schemeClr val="bg1"/>
                </a:solidFill>
                <a:latin typeface="Montserrat" panose="00000500000000000000" pitchFamily="50" charset="0"/>
                <a:ea typeface="Roboto Black" panose="02000000000000000000" pitchFamily="2" charset="0"/>
              </a:rPr>
              <a:t>o consumidor</a:t>
            </a:r>
            <a:endParaRPr lang="pt-BR" sz="1800" b="1" dirty="0">
              <a:solidFill>
                <a:schemeClr val="bg1"/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</p:txBody>
      </p:sp>
      <p:sp>
        <p:nvSpPr>
          <p:cNvPr id="2051" name="Google Shape;164;p6">
            <a:extLst>
              <a:ext uri="{FF2B5EF4-FFF2-40B4-BE49-F238E27FC236}">
                <a16:creationId xmlns:a16="http://schemas.microsoft.com/office/drawing/2014/main" id="{D6783993-05E8-7E24-1A1E-BE810B7148B0}"/>
              </a:ext>
            </a:extLst>
          </p:cNvPr>
          <p:cNvSpPr txBox="1"/>
          <p:nvPr/>
        </p:nvSpPr>
        <p:spPr>
          <a:xfrm>
            <a:off x="4000093" y="1942181"/>
            <a:ext cx="4191814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7CC200"/>
                </a:solidFill>
                <a:latin typeface="Montserrat"/>
                <a:ea typeface="Montserrat"/>
                <a:cs typeface="Montserrat"/>
                <a:sym typeface="Montserrat"/>
              </a:rPr>
              <a:t>NOSSO MIX DE FRITADEIRAS:</a:t>
            </a:r>
            <a:endParaRPr b="1" i="0" u="none" strike="noStrike" cap="none" dirty="0">
              <a:solidFill>
                <a:srgbClr val="7CC2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2052" name="Google Shape;163;p6">
            <a:extLst>
              <a:ext uri="{FF2B5EF4-FFF2-40B4-BE49-F238E27FC236}">
                <a16:creationId xmlns:a16="http://schemas.microsoft.com/office/drawing/2014/main" id="{087FA48E-5486-3E2B-8959-F7FC1164C542}"/>
              </a:ext>
            </a:extLst>
          </p:cNvPr>
          <p:cNvCxnSpPr>
            <a:cxnSpLocks/>
          </p:cNvCxnSpPr>
          <p:nvPr/>
        </p:nvCxnSpPr>
        <p:spPr>
          <a:xfrm>
            <a:off x="1970959" y="4767969"/>
            <a:ext cx="7173041" cy="27217"/>
          </a:xfrm>
          <a:prstGeom prst="straightConnector1">
            <a:avLst/>
          </a:prstGeom>
          <a:noFill/>
          <a:ln w="19050" cap="flat" cmpd="sng">
            <a:solidFill>
              <a:srgbClr val="6ABF4B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AutoShape 22">
            <a:extLst>
              <a:ext uri="{FF2B5EF4-FFF2-40B4-BE49-F238E27FC236}">
                <a16:creationId xmlns:a16="http://schemas.microsoft.com/office/drawing/2014/main" id="{F3D762C8-6324-1083-F8C6-8AA88F6458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3" name="Google Shape;170;p6">
            <a:extLst>
              <a:ext uri="{FF2B5EF4-FFF2-40B4-BE49-F238E27FC236}">
                <a16:creationId xmlns:a16="http://schemas.microsoft.com/office/drawing/2014/main" id="{08FADE7F-2073-1A45-4853-B306ACBD0439}"/>
              </a:ext>
            </a:extLst>
          </p:cNvPr>
          <p:cNvSpPr txBox="1"/>
          <p:nvPr/>
        </p:nvSpPr>
        <p:spPr>
          <a:xfrm>
            <a:off x="7655013" y="4857269"/>
            <a:ext cx="910780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300" b="1" dirty="0">
                <a:solidFill>
                  <a:srgbClr val="7CC200"/>
                </a:solidFill>
                <a:latin typeface="Montserrat"/>
                <a:ea typeface="Calibri"/>
                <a:cs typeface="Calibri"/>
              </a:rPr>
              <a:t>FRT580</a:t>
            </a:r>
            <a:endParaRPr lang="en-US" sz="1300" b="1" i="0" u="none" strike="noStrike" cap="none" dirty="0">
              <a:solidFill>
                <a:srgbClr val="7CC200"/>
              </a:solidFill>
              <a:latin typeface="Montserrat" panose="00000500000000000000" pitchFamily="50" charset="0"/>
              <a:ea typeface="Calibri"/>
              <a:cs typeface="Calibri"/>
            </a:endParaRPr>
          </a:p>
        </p:txBody>
      </p:sp>
      <p:grpSp>
        <p:nvGrpSpPr>
          <p:cNvPr id="29" name="Agrupar 28">
            <a:extLst>
              <a:ext uri="{FF2B5EF4-FFF2-40B4-BE49-F238E27FC236}">
                <a16:creationId xmlns:a16="http://schemas.microsoft.com/office/drawing/2014/main" id="{362206F3-ADA7-534C-263A-10C94A435EAA}"/>
              </a:ext>
            </a:extLst>
          </p:cNvPr>
          <p:cNvGrpSpPr/>
          <p:nvPr/>
        </p:nvGrpSpPr>
        <p:grpSpPr>
          <a:xfrm>
            <a:off x="7574791" y="4696646"/>
            <a:ext cx="911744" cy="179654"/>
            <a:chOff x="5129212" y="3238500"/>
            <a:chExt cx="1933575" cy="381000"/>
          </a:xfrm>
        </p:grpSpPr>
        <p:pic>
          <p:nvPicPr>
            <p:cNvPr id="30" name="Gráfico 29">
              <a:extLst>
                <a:ext uri="{FF2B5EF4-FFF2-40B4-BE49-F238E27FC236}">
                  <a16:creationId xmlns:a16="http://schemas.microsoft.com/office/drawing/2014/main" id="{0B8BEFEF-D860-EEAF-2278-E64F1E3F6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129212" y="3238500"/>
              <a:ext cx="1933575" cy="381000"/>
            </a:xfrm>
            <a:prstGeom prst="rect">
              <a:avLst/>
            </a:prstGeom>
          </p:spPr>
        </p:pic>
        <p:pic>
          <p:nvPicPr>
            <p:cNvPr id="31" name="Gráfico 30">
              <a:extLst>
                <a:ext uri="{FF2B5EF4-FFF2-40B4-BE49-F238E27FC236}">
                  <a16:creationId xmlns:a16="http://schemas.microsoft.com/office/drawing/2014/main" id="{F122724D-1AA5-2D93-5C68-8982E69FA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281612" y="3334858"/>
              <a:ext cx="1628775" cy="209550"/>
            </a:xfrm>
            <a:prstGeom prst="rect">
              <a:avLst/>
            </a:prstGeom>
          </p:spPr>
        </p:pic>
      </p:grpSp>
      <p:sp>
        <p:nvSpPr>
          <p:cNvPr id="2063" name="CaixaDeTexto 2062">
            <a:extLst>
              <a:ext uri="{FF2B5EF4-FFF2-40B4-BE49-F238E27FC236}">
                <a16:creationId xmlns:a16="http://schemas.microsoft.com/office/drawing/2014/main" id="{B453E9C9-F4C3-E960-63D9-B848C86BB195}"/>
              </a:ext>
            </a:extLst>
          </p:cNvPr>
          <p:cNvSpPr txBox="1"/>
          <p:nvPr/>
        </p:nvSpPr>
        <p:spPr>
          <a:xfrm>
            <a:off x="7426744" y="5072972"/>
            <a:ext cx="1780551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 </a:t>
            </a:r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- 1500W de potência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Cesto removível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- 7 funções diferentes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Led indicador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- 4L de capacidade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Timer de 60 minutos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De 80° a 200°C</a:t>
            </a:r>
          </a:p>
        </p:txBody>
      </p:sp>
      <p:pic>
        <p:nvPicPr>
          <p:cNvPr id="4" name="Imagem 3" descr="Torradeira branca em fundo preto&#10;&#10;Descrição gerada automaticamente com confiança baixa">
            <a:extLst>
              <a:ext uri="{FF2B5EF4-FFF2-40B4-BE49-F238E27FC236}">
                <a16:creationId xmlns:a16="http://schemas.microsoft.com/office/drawing/2014/main" id="{96206781-CA87-01D9-25D3-C000924610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1001" y="2947460"/>
            <a:ext cx="1486830" cy="1730670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92CDFB8-F877-5B8E-06A4-A3A278A0CD4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44490" y="2948720"/>
            <a:ext cx="1772667" cy="1772667"/>
          </a:xfrm>
          <a:prstGeom prst="rect">
            <a:avLst/>
          </a:prstGeom>
        </p:spPr>
      </p:pic>
      <p:sp>
        <p:nvSpPr>
          <p:cNvPr id="5" name="Google Shape;170;p6">
            <a:extLst>
              <a:ext uri="{FF2B5EF4-FFF2-40B4-BE49-F238E27FC236}">
                <a16:creationId xmlns:a16="http://schemas.microsoft.com/office/drawing/2014/main" id="{4E2A2EC6-54EB-206D-C7B5-C094B9601F0A}"/>
              </a:ext>
            </a:extLst>
          </p:cNvPr>
          <p:cNvSpPr txBox="1"/>
          <p:nvPr/>
        </p:nvSpPr>
        <p:spPr>
          <a:xfrm>
            <a:off x="2405597" y="4822619"/>
            <a:ext cx="910780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300" b="1" dirty="0">
                <a:solidFill>
                  <a:srgbClr val="7CC200"/>
                </a:solidFill>
                <a:latin typeface="Montserrat"/>
                <a:ea typeface="Calibri"/>
                <a:cs typeface="Calibri"/>
              </a:rPr>
              <a:t>FRT410</a:t>
            </a:r>
            <a:endParaRPr lang="en-US" sz="1300" b="1" i="0" u="none" strike="noStrike" cap="none" dirty="0">
              <a:solidFill>
                <a:srgbClr val="7CC200"/>
              </a:solidFill>
              <a:latin typeface="Montserrat" panose="00000500000000000000" pitchFamily="50" charset="0"/>
              <a:ea typeface="Calibri"/>
              <a:cs typeface="Calibri"/>
            </a:endParaRPr>
          </a:p>
        </p:txBody>
      </p:sp>
      <p:sp>
        <p:nvSpPr>
          <p:cNvPr id="6" name="Google Shape;170;p6">
            <a:extLst>
              <a:ext uri="{FF2B5EF4-FFF2-40B4-BE49-F238E27FC236}">
                <a16:creationId xmlns:a16="http://schemas.microsoft.com/office/drawing/2014/main" id="{38FB4C48-70CA-508E-EE0C-9E6255A80104}"/>
              </a:ext>
            </a:extLst>
          </p:cNvPr>
          <p:cNvSpPr txBox="1"/>
          <p:nvPr/>
        </p:nvSpPr>
        <p:spPr>
          <a:xfrm>
            <a:off x="5059676" y="4808121"/>
            <a:ext cx="910780" cy="292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300" b="1" dirty="0">
                <a:solidFill>
                  <a:srgbClr val="7CC200"/>
                </a:solidFill>
                <a:latin typeface="Montserrat"/>
                <a:ea typeface="Calibri"/>
                <a:cs typeface="Calibri"/>
              </a:rPr>
              <a:t>FRT515</a:t>
            </a:r>
            <a:endParaRPr lang="en-US" sz="1300" b="1" i="0" u="none" strike="noStrike" cap="none" dirty="0">
              <a:solidFill>
                <a:srgbClr val="7CC200"/>
              </a:solidFill>
              <a:latin typeface="Montserrat" panose="00000500000000000000" pitchFamily="50" charset="0"/>
              <a:ea typeface="Calibri"/>
              <a:cs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4DC3FA-1247-AFD7-96D6-D573DD779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730" y="2981471"/>
            <a:ext cx="1730670" cy="173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1CD2AAE-1245-7E96-EFCC-59A6E981F828}"/>
              </a:ext>
            </a:extLst>
          </p:cNvPr>
          <p:cNvSpPr txBox="1"/>
          <p:nvPr/>
        </p:nvSpPr>
        <p:spPr>
          <a:xfrm>
            <a:off x="2180085" y="5073539"/>
            <a:ext cx="1780551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 </a:t>
            </a:r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- 1300W de potência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Grelha removível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Base antiderrapante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- 3,8L de capacidade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Timer de 60 minutos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De 80° a 200°C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3926A927-4ED7-67AE-F01C-485D5B32BDEE}"/>
              </a:ext>
            </a:extLst>
          </p:cNvPr>
          <p:cNvSpPr txBox="1"/>
          <p:nvPr/>
        </p:nvSpPr>
        <p:spPr>
          <a:xfrm>
            <a:off x="4754917" y="5072972"/>
            <a:ext cx="178055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100" dirty="0">
                <a:solidFill>
                  <a:srgbClr val="939393"/>
                </a:solidFill>
                <a:latin typeface="Roboto" panose="02000000000000000000" pitchFamily="2" charset="0"/>
              </a:rPr>
              <a:t> </a:t>
            </a:r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- 1250W de potência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Grelha removível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- 3L de capacidade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Timer de 60 minutos</a:t>
            </a:r>
          </a:p>
          <a:p>
            <a:r>
              <a:rPr lang="pt-BR" sz="1000" dirty="0">
                <a:solidFill>
                  <a:srgbClr val="939393"/>
                </a:solidFill>
                <a:latin typeface="Roboto" panose="02000000000000000000" pitchFamily="2" charset="0"/>
              </a:rPr>
              <a:t>- De 90° a 200°C</a:t>
            </a:r>
          </a:p>
        </p:txBody>
      </p:sp>
      <p:sp>
        <p:nvSpPr>
          <p:cNvPr id="11" name="Google Shape;164;p6">
            <a:extLst>
              <a:ext uri="{FF2B5EF4-FFF2-40B4-BE49-F238E27FC236}">
                <a16:creationId xmlns:a16="http://schemas.microsoft.com/office/drawing/2014/main" id="{0B7FF5E1-1B8C-BF69-D7AB-62A5F71E2BAE}"/>
              </a:ext>
            </a:extLst>
          </p:cNvPr>
          <p:cNvSpPr txBox="1"/>
          <p:nvPr/>
        </p:nvSpPr>
        <p:spPr>
          <a:xfrm>
            <a:off x="9207295" y="4149309"/>
            <a:ext cx="256354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rgbClr val="7CC200"/>
                </a:solidFill>
                <a:latin typeface="Montserrat"/>
                <a:ea typeface="Montserrat"/>
                <a:cs typeface="Montserrat"/>
                <a:sym typeface="Montserrat"/>
              </a:rPr>
              <a:t>AGUARDE NOVIDADES EM BREVE…</a:t>
            </a:r>
            <a:endParaRPr b="1" i="0" u="none" strike="noStrike" cap="none" dirty="0">
              <a:solidFill>
                <a:srgbClr val="7CC2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600343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B22C6118-3F80-FDBE-7CCB-1922B28284A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CC200"/>
          </a:solidFill>
          <a:ln>
            <a:solidFill>
              <a:srgbClr val="7CC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931A9640-A10C-487D-8898-81A47F526D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43" r="3855" b="3333"/>
          <a:stretch/>
        </p:blipFill>
        <p:spPr>
          <a:xfrm>
            <a:off x="5732112" y="26634"/>
            <a:ext cx="6486522" cy="6858000"/>
          </a:xfrm>
          <a:prstGeom prst="rect">
            <a:avLst/>
          </a:prstGeom>
        </p:spPr>
      </p:pic>
      <p:pic>
        <p:nvPicPr>
          <p:cNvPr id="23" name="Gráfico 22">
            <a:extLst>
              <a:ext uri="{FF2B5EF4-FFF2-40B4-BE49-F238E27FC236}">
                <a16:creationId xmlns:a16="http://schemas.microsoft.com/office/drawing/2014/main" id="{06516097-B7FB-417B-9C93-532E7244C5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73767" y="175960"/>
            <a:ext cx="1626398" cy="2224340"/>
          </a:xfrm>
          <a:prstGeom prst="rect">
            <a:avLst/>
          </a:prstGeom>
        </p:spPr>
      </p:pic>
      <p:sp>
        <p:nvSpPr>
          <p:cNvPr id="24" name="Elipse 23">
            <a:extLst>
              <a:ext uri="{FF2B5EF4-FFF2-40B4-BE49-F238E27FC236}">
                <a16:creationId xmlns:a16="http://schemas.microsoft.com/office/drawing/2014/main" id="{61B643DA-5E36-4343-B630-9F102D6ADD9C}"/>
              </a:ext>
            </a:extLst>
          </p:cNvPr>
          <p:cNvSpPr/>
          <p:nvPr/>
        </p:nvSpPr>
        <p:spPr>
          <a:xfrm>
            <a:off x="84072" y="207440"/>
            <a:ext cx="2322960" cy="2224341"/>
          </a:xfrm>
          <a:prstGeom prst="ellipse">
            <a:avLst/>
          </a:prstGeom>
          <a:solidFill>
            <a:srgbClr val="FF7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E81F76"/>
              </a:highlight>
            </a:endParaRP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E2420446-1CD5-4557-B03F-F92D8CF2D6A6}"/>
              </a:ext>
            </a:extLst>
          </p:cNvPr>
          <p:cNvSpPr txBox="1"/>
          <p:nvPr/>
        </p:nvSpPr>
        <p:spPr>
          <a:xfrm>
            <a:off x="6174534" y="2546924"/>
            <a:ext cx="5866532" cy="230390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1500W de potência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- preparo rápido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4 litros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– Maior capacidade</a:t>
            </a:r>
            <a:endParaRPr lang="pt-BR" sz="1500" b="1" dirty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Roboto Black" panose="02000000000000000000" pitchFamily="2" charset="0"/>
            </a:endParaRP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Cesto removível com aberturas horizontais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,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para maior circulação do ar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Timer de 60 minutos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e seletor de temperatura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de </a:t>
            </a: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80° a 200°C</a:t>
            </a:r>
          </a:p>
          <a:p>
            <a:pPr algn="r">
              <a:lnSpc>
                <a:spcPts val="2500"/>
              </a:lnSpc>
              <a:defRPr/>
            </a:pPr>
            <a:r>
              <a:rPr lang="pt-BR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Novo design </a:t>
            </a:r>
            <a:r>
              <a:rPr lang="pt-BR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/>
                <a:ea typeface="Roboto Black"/>
              </a:rPr>
              <a:t>– Compacta com botões ergonômicos</a:t>
            </a: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BF93BE51-3212-4837-9186-F6F649755BE1}"/>
              </a:ext>
            </a:extLst>
          </p:cNvPr>
          <p:cNvSpPr/>
          <p:nvPr/>
        </p:nvSpPr>
        <p:spPr>
          <a:xfrm>
            <a:off x="9205597" y="227356"/>
            <a:ext cx="1011683" cy="1011683"/>
          </a:xfrm>
          <a:prstGeom prst="ellipse">
            <a:avLst/>
          </a:prstGeom>
          <a:solidFill>
            <a:srgbClr val="744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highlight>
                <a:srgbClr val="E81F76"/>
              </a:highlight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9C16C947-3033-794B-61FD-916997BB87D3}"/>
              </a:ext>
            </a:extLst>
          </p:cNvPr>
          <p:cNvSpPr txBox="1"/>
          <p:nvPr/>
        </p:nvSpPr>
        <p:spPr>
          <a:xfrm>
            <a:off x="291085" y="733197"/>
            <a:ext cx="2005570" cy="135421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3200" dirty="0">
                <a:solidFill>
                  <a:schemeClr val="bg1"/>
                </a:solidFill>
                <a:latin typeface="Misses" panose="020B0604020202020204" charset="0"/>
                <a:ea typeface="Roboto Black"/>
              </a:rPr>
              <a:t>Fritadeira</a:t>
            </a:r>
          </a:p>
          <a:p>
            <a:r>
              <a:rPr lang="pt-BR" sz="3200" dirty="0">
                <a:solidFill>
                  <a:schemeClr val="bg1"/>
                </a:solidFill>
                <a:latin typeface="Misses"/>
              </a:rPr>
              <a:t>Cook </a:t>
            </a:r>
            <a:r>
              <a:rPr lang="pt-BR" sz="3200" dirty="0" err="1">
                <a:solidFill>
                  <a:schemeClr val="bg1"/>
                </a:solidFill>
                <a:latin typeface="Misses"/>
              </a:rPr>
              <a:t>Fryer</a:t>
            </a:r>
            <a:r>
              <a:rPr lang="pt-BR" sz="3200" dirty="0">
                <a:solidFill>
                  <a:schemeClr val="bg1"/>
                </a:solidFill>
                <a:latin typeface="Misses"/>
              </a:rPr>
              <a:t> +</a:t>
            </a:r>
          </a:p>
          <a:p>
            <a:endParaRPr lang="pt-BR" sz="1800" dirty="0">
              <a:solidFill>
                <a:schemeClr val="bg1"/>
              </a:solidFill>
              <a:latin typeface="Montserrat" panose="00000500000000000000" pitchFamily="50" charset="0"/>
              <a:ea typeface="Roboto Black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A073065A-355F-4B07-939F-5A709B78D0C8}"/>
              </a:ext>
            </a:extLst>
          </p:cNvPr>
          <p:cNvSpPr/>
          <p:nvPr/>
        </p:nvSpPr>
        <p:spPr>
          <a:xfrm>
            <a:off x="7031643" y="557956"/>
            <a:ext cx="2038570" cy="1909281"/>
          </a:xfrm>
          <a:prstGeom prst="ellipse">
            <a:avLst/>
          </a:prstGeom>
          <a:solidFill>
            <a:srgbClr val="FF7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600" b="1" dirty="0">
              <a:solidFill>
                <a:srgbClr val="FFFFFF"/>
              </a:solidFill>
              <a:latin typeface="Montserrat" panose="00000500000000000000" pitchFamily="2" charset="0"/>
              <a:ea typeface="Vodka Brush" panose="00000500000000000000" pitchFamily="50" charset="0"/>
            </a:endParaRPr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949E4210-5878-0605-0129-1CFE750D3F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19685" y="6422059"/>
            <a:ext cx="1174872" cy="233923"/>
          </a:xfrm>
          <a:prstGeom prst="rect">
            <a:avLst/>
          </a:prstGeom>
        </p:spPr>
      </p:pic>
      <p:sp>
        <p:nvSpPr>
          <p:cNvPr id="19" name="Elipse 18">
            <a:extLst>
              <a:ext uri="{FF2B5EF4-FFF2-40B4-BE49-F238E27FC236}">
                <a16:creationId xmlns:a16="http://schemas.microsoft.com/office/drawing/2014/main" id="{FB8D147C-3659-4A5E-814B-6BDCAB1774AB}"/>
              </a:ext>
            </a:extLst>
          </p:cNvPr>
          <p:cNvSpPr>
            <a:spLocks/>
          </p:cNvSpPr>
          <p:nvPr/>
        </p:nvSpPr>
        <p:spPr>
          <a:xfrm>
            <a:off x="2783014" y="4669655"/>
            <a:ext cx="1975417" cy="1927684"/>
          </a:xfrm>
          <a:prstGeom prst="ellipse">
            <a:avLst/>
          </a:prstGeom>
          <a:solidFill>
            <a:srgbClr val="744A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139F88A5-A9C8-3AF5-4C08-0B33C17C39E9}"/>
              </a:ext>
            </a:extLst>
          </p:cNvPr>
          <p:cNvSpPr txBox="1"/>
          <p:nvPr/>
        </p:nvSpPr>
        <p:spPr>
          <a:xfrm>
            <a:off x="2762336" y="5371887"/>
            <a:ext cx="2038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FFFFFF"/>
                </a:solidFill>
                <a:latin typeface="Montserrat" panose="00000500000000000000" pitchFamily="2" charset="0"/>
                <a:ea typeface="Vodka Brush" panose="00000500000000000000" pitchFamily="50" charset="0"/>
              </a:rPr>
              <a:t>Cesto Removível</a:t>
            </a:r>
            <a:br>
              <a:rPr lang="pt-BR" b="1" dirty="0">
                <a:solidFill>
                  <a:srgbClr val="FFFFFF"/>
                </a:solidFill>
                <a:latin typeface="Montserrat" panose="00000500000000000000" pitchFamily="2" charset="0"/>
                <a:ea typeface="Vodka Brush" panose="00000500000000000000" pitchFamily="50" charset="0"/>
              </a:rPr>
            </a:br>
            <a:r>
              <a:rPr lang="pt-BR" dirty="0">
                <a:solidFill>
                  <a:srgbClr val="FFFFFF"/>
                </a:solidFill>
                <a:latin typeface="Montserrat" panose="00000500000000000000" pitchFamily="2" charset="0"/>
                <a:ea typeface="Vodka Brush" panose="00000500000000000000" pitchFamily="50" charset="0"/>
              </a:rPr>
              <a:t>Leveza ao manusear</a:t>
            </a:r>
          </a:p>
        </p:txBody>
      </p:sp>
      <p:pic>
        <p:nvPicPr>
          <p:cNvPr id="8" name="Imagem 7" descr="Caixa de som preta em fundo branco&#10;&#10;Descrição gerada automaticamente com confiança média">
            <a:extLst>
              <a:ext uri="{FF2B5EF4-FFF2-40B4-BE49-F238E27FC236}">
                <a16:creationId xmlns:a16="http://schemas.microsoft.com/office/drawing/2014/main" id="{1F39CF7C-8EE5-1AD2-4991-000DC756CF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895" y="2502160"/>
            <a:ext cx="2507211" cy="4528024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172425C6-58F0-33F2-7733-23AC13E03D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8335" y="4987404"/>
            <a:ext cx="5121302" cy="1123523"/>
          </a:xfrm>
          <a:prstGeom prst="rect">
            <a:avLst/>
          </a:prstGeom>
        </p:spPr>
      </p:pic>
      <p:pic>
        <p:nvPicPr>
          <p:cNvPr id="4" name="Imagem 3" descr="Torradeira branca em fundo preto&#10;&#10;Descrição gerada automaticamente com confiança baixa">
            <a:extLst>
              <a:ext uri="{FF2B5EF4-FFF2-40B4-BE49-F238E27FC236}">
                <a16:creationId xmlns:a16="http://schemas.microsoft.com/office/drawing/2014/main" id="{36186474-E38B-7BF0-5C7D-6C1C786907B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6416" y="282718"/>
            <a:ext cx="3692547" cy="42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103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03c0193-ba22-43d4-8742-e85cd1d8c1c2">
      <Terms xmlns="http://schemas.microsoft.com/office/infopath/2007/PartnerControls"/>
    </lcf76f155ced4ddcb4097134ff3c332f>
    <TaxCatchAll xmlns="b965df5c-a923-4a0f-87c4-1c1c48020ee7" xsi:nil="true"/>
    <SharedWithUsers xmlns="b965df5c-a923-4a0f-87c4-1c1c48020ee7">
      <UserInfo>
        <DisplayName>Souza, Beatriz</DisplayName>
        <AccountId>1155</AccountId>
        <AccountType/>
      </UserInfo>
      <UserInfo>
        <DisplayName>Machado, Sabrina</DisplayName>
        <AccountId>152</AccountId>
        <AccountType/>
      </UserInfo>
      <UserInfo>
        <DisplayName>Pereira, Bruno</DisplayName>
        <AccountId>203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F9E485FABB424F8C3537E4B78A8BC4" ma:contentTypeVersion="18" ma:contentTypeDescription="Create a new document." ma:contentTypeScope="" ma:versionID="892b2f64bd854308fdc80dc6becd359b">
  <xsd:schema xmlns:xsd="http://www.w3.org/2001/XMLSchema" xmlns:xs="http://www.w3.org/2001/XMLSchema" xmlns:p="http://schemas.microsoft.com/office/2006/metadata/properties" xmlns:ns2="203c0193-ba22-43d4-8742-e85cd1d8c1c2" xmlns:ns3="b965df5c-a923-4a0f-87c4-1c1c48020ee7" targetNamespace="http://schemas.microsoft.com/office/2006/metadata/properties" ma:root="true" ma:fieldsID="d9124203f96e97f5d07f81cc2218fca2" ns2:_="" ns3:_="">
    <xsd:import namespace="203c0193-ba22-43d4-8742-e85cd1d8c1c2"/>
    <xsd:import namespace="b965df5c-a923-4a0f-87c4-1c1c48020e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3c0193-ba22-43d4-8742-e85cd1d8c1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f526ff8-b0a4-4770-9394-5a765caf77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65df5c-a923-4a0f-87c4-1c1c48020ee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74e368f-41c9-4ecd-8abd-5ad090e41883}" ma:internalName="TaxCatchAll" ma:showField="CatchAllData" ma:web="b965df5c-a923-4a0f-87c4-1c1c48020e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9BF4F7-2854-4A06-A7A8-B16B25B930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C53883-BBF6-4ED4-BDB9-871D12B48254}">
  <ds:schemaRefs>
    <ds:schemaRef ds:uri="203c0193-ba22-43d4-8742-e85cd1d8c1c2"/>
    <ds:schemaRef ds:uri="b965df5c-a923-4a0f-87c4-1c1c48020ee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13CBE97-D1A2-4771-A6C2-E902200B6E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03c0193-ba22-43d4-8742-e85cd1d8c1c2"/>
    <ds:schemaRef ds:uri="b965df5c-a923-4a0f-87c4-1c1c48020e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190</Words>
  <Application>Microsoft Office PowerPoint</Application>
  <PresentationFormat>Widescreen</PresentationFormat>
  <Paragraphs>40</Paragraphs>
  <Slides>3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10" baseType="lpstr">
      <vt:lpstr>Misses</vt:lpstr>
      <vt:lpstr>Calibri</vt:lpstr>
      <vt:lpstr>Arial</vt:lpstr>
      <vt:lpstr>Roboto Slab</vt:lpstr>
      <vt:lpstr>Montserrat</vt:lpstr>
      <vt:lpstr>Roboto</vt:lpstr>
      <vt:lpstr>Tema do Office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Machado, Sabrina</dc:creator>
  <cp:lastModifiedBy>Neu, Taiana</cp:lastModifiedBy>
  <cp:revision>291</cp:revision>
  <dcterms:created xsi:type="dcterms:W3CDTF">2022-07-07T11:44:31Z</dcterms:created>
  <dcterms:modified xsi:type="dcterms:W3CDTF">2024-05-10T14:40:07Z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f66e602-5f75-421e-8fff-1ce1c8a89ea9_Enabled">
    <vt:lpwstr>true</vt:lpwstr>
  </property>
  <property fmtid="{D5CDD505-2E9C-101B-9397-08002B2CF9AE}" pid="3" name="MSIP_Label_3f66e602-5f75-421e-8fff-1ce1c8a89ea9_SetDate">
    <vt:lpwstr>2023-06-13T14:52:47Z</vt:lpwstr>
  </property>
  <property fmtid="{D5CDD505-2E9C-101B-9397-08002B2CF9AE}" pid="4" name="MSIP_Label_3f66e602-5f75-421e-8fff-1ce1c8a89ea9_Method">
    <vt:lpwstr>Privileged</vt:lpwstr>
  </property>
  <property fmtid="{D5CDD505-2E9C-101B-9397-08002B2CF9AE}" pid="5" name="MSIP_Label_3f66e602-5f75-421e-8fff-1ce1c8a89ea9_Name">
    <vt:lpwstr>Public</vt:lpwstr>
  </property>
  <property fmtid="{D5CDD505-2E9C-101B-9397-08002B2CF9AE}" pid="6" name="MSIP_Label_3f66e602-5f75-421e-8fff-1ce1c8a89ea9_SiteId">
    <vt:lpwstr>666310ae-0b9d-4182-a5f8-8c8d8d802154</vt:lpwstr>
  </property>
  <property fmtid="{D5CDD505-2E9C-101B-9397-08002B2CF9AE}" pid="7" name="MSIP_Label_3f66e602-5f75-421e-8fff-1ce1c8a89ea9_ActionId">
    <vt:lpwstr>e06841d2-2407-4863-8b6f-f815cabaa1df</vt:lpwstr>
  </property>
  <property fmtid="{D5CDD505-2E9C-101B-9397-08002B2CF9AE}" pid="8" name="MSIP_Label_3f66e602-5f75-421e-8fff-1ce1c8a89ea9_ContentBits">
    <vt:lpwstr>0</vt:lpwstr>
  </property>
  <property fmtid="{D5CDD505-2E9C-101B-9397-08002B2CF9AE}" pid="9" name="ContentTypeId">
    <vt:lpwstr>0x01010025F9E485FABB424F8C3537E4B78A8BC4</vt:lpwstr>
  </property>
  <property fmtid="{D5CDD505-2E9C-101B-9397-08002B2CF9AE}" pid="10" name="MediaServiceImageTags">
    <vt:lpwstr/>
  </property>
</Properties>
</file>