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4"/>
  </p:sldMasterIdLst>
  <p:notesMasterIdLst>
    <p:notesMasterId r:id="rId8"/>
  </p:notesMasterIdLst>
  <p:sldIdLst>
    <p:sldId id="619" r:id="rId5"/>
    <p:sldId id="635" r:id="rId6"/>
    <p:sldId id="630" r:id="rId7"/>
  </p:sldIdLst>
  <p:sldSz cx="12192000" cy="6858000"/>
  <p:notesSz cx="6858000" cy="9144000"/>
  <p:embeddedFontLst>
    <p:embeddedFont>
      <p:font typeface="Calibri" panose="020F0502020204030204" pitchFamily="34" charset="0"/>
      <p:regular r:id="rId9"/>
      <p:bold r:id="rId10"/>
      <p:italic r:id="rId11"/>
      <p:boldItalic r:id="rId12"/>
    </p:embeddedFont>
    <p:embeddedFont>
      <p:font typeface="Misses" panose="020B0604020202020204" charset="0"/>
      <p:regular r:id="rId13"/>
    </p:embeddedFont>
    <p:embeddedFont>
      <p:font typeface="Montserrat" panose="00000500000000000000" pitchFamily="2" charset="0"/>
      <p:regular r:id="rId14"/>
      <p:bold r:id="rId15"/>
      <p:italic r:id="rId16"/>
      <p:boldItalic r:id="rId17"/>
    </p:embeddedFont>
    <p:embeddedFont>
      <p:font typeface="Roboto" panose="02000000000000000000" pitchFamily="2" charset="0"/>
      <p:regular r:id="rId18"/>
      <p:bold r:id="rId19"/>
      <p:italic r:id="rId20"/>
      <p:boldItalic r:id="rId21"/>
    </p:embeddedFont>
    <p:embeddedFont>
      <p:font typeface="Roboto Slab" pitchFamily="2" charset="0"/>
      <p:regular r:id="rId22"/>
      <p:bold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46" roundtripDataSignature="AMtx7mhJFraOghrYPj+z9twzT8R41o/Gs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CB4"/>
    <a:srgbClr val="00C4DF"/>
    <a:srgbClr val="FFB600"/>
    <a:srgbClr val="FF0060"/>
    <a:srgbClr val="FFB700"/>
    <a:srgbClr val="00C5E2"/>
    <a:srgbClr val="6CBD45"/>
    <a:srgbClr val="FF9F00"/>
    <a:srgbClr val="8466AE"/>
    <a:srgbClr val="00B4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216079-AD4A-A7F0-28A7-61899031C858}" v="99" dt="2023-11-28T18:51:33.477"/>
    <p1510:client id="{0316C439-9B9A-DB2E-95CC-90B425D409F7}" v="116" dt="2023-08-08T20:48:49.393"/>
    <p1510:client id="{10D7843A-D30B-A784-79AC-76E89FDCE616}" v="12" dt="2023-08-04T18:52:56.730"/>
    <p1510:client id="{21A44926-8945-40F9-BCE1-B33A4C8B94FD}" v="49" dt="2023-07-27T10:07:29.621"/>
    <p1510:client id="{2434A64B-A260-30A0-FA6A-E730FF39613B}" v="114" dt="2023-08-08T20:08:16.106"/>
    <p1510:client id="{84991E61-D210-588B-8CB8-D99B4367ED18}" v="42" dt="2023-09-26T18:40:15.343"/>
    <p1510:client id="{84B10E1A-293C-4EC8-9756-F76951F76DF3}" v="5" dt="2023-07-26T16:57:07.831"/>
    <p1510:client id="{913001DE-8DAB-C208-5CA7-5847C16C2FE0}" v="3" dt="2023-09-28T17:15:39.360"/>
    <p1510:client id="{93539602-7C6B-4EA9-AA41-7BADD43BC7A8}" vWet="2" dt="2023-08-08T18:31:02.296"/>
    <p1510:client id="{996799F2-F874-1208-98F4-F4047D035C19}" v="230" dt="2023-09-26T18:21:20.211"/>
    <p1510:client id="{A7D4C493-9846-85C3-C41E-73A04DD49E50}" v="58" dt="2023-11-28T18:59:06.207"/>
    <p1510:client id="{C40DC359-C95D-CD68-E01E-EC68A97B8EE8}" v="205" dt="2023-08-04T19:41:37.254"/>
    <p1510:client id="{CDDA87F6-4FD5-2B64-D5EC-AF3DB11BFB46}" v="680" dt="2023-09-26T17:54:03.337"/>
    <p1510:client id="{D60755D3-9249-1961-A5AF-1226235BCEEC}" v="824" dt="2023-08-04T18:40:13.292"/>
    <p1510:client id="{EA710624-D4DA-DF11-8169-C9046FFFA6F3}" v="1999" dt="2023-08-08T18:45:45.951"/>
    <p1510:client id="{F12C0235-CEC0-4643-9179-6A401A33C672}" v="662" dt="2023-07-27T10:32:18.048"/>
    <p1510:client id="{FF9481DC-4728-EBC8-AF44-F8484E8869F7}" v="193" dt="2023-07-26T16:40:12.01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830" autoAdjust="0"/>
  </p:normalViewPr>
  <p:slideViewPr>
    <p:cSldViewPr snapToGrid="0">
      <p:cViewPr varScale="1">
        <p:scale>
          <a:sx n="62" d="100"/>
          <a:sy n="62" d="100"/>
        </p:scale>
        <p:origin x="80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18" Type="http://schemas.openxmlformats.org/officeDocument/2006/relationships/font" Target="fonts/font10.fntdata"/><Relationship Id="rId51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font" Target="fonts/font13.fntdata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46" Type="http://customschemas.google.com/relationships/presentationmetadata" Target="metadata"/><Relationship Id="rId2" Type="http://schemas.openxmlformats.org/officeDocument/2006/relationships/customXml" Target="../customXml/item2.xml"/><Relationship Id="rId16" Type="http://schemas.openxmlformats.org/officeDocument/2006/relationships/font" Target="fonts/font8.fntdata"/><Relationship Id="rId20" Type="http://schemas.openxmlformats.org/officeDocument/2006/relationships/font" Target="fonts/font12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3.fntdata"/><Relationship Id="rId5" Type="http://schemas.openxmlformats.org/officeDocument/2006/relationships/slide" Target="slides/slide1.xml"/><Relationship Id="rId15" Type="http://schemas.openxmlformats.org/officeDocument/2006/relationships/font" Target="fonts/font7.fntdata"/><Relationship Id="rId23" Type="http://schemas.openxmlformats.org/officeDocument/2006/relationships/font" Target="fonts/font15.fntdata"/><Relationship Id="rId49" Type="http://schemas.openxmlformats.org/officeDocument/2006/relationships/theme" Target="theme/theme1.xml"/><Relationship Id="rId10" Type="http://schemas.openxmlformats.org/officeDocument/2006/relationships/font" Target="fonts/font2.fntdata"/><Relationship Id="rId19" Type="http://schemas.openxmlformats.org/officeDocument/2006/relationships/font" Target="fonts/font11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1.fntdata"/><Relationship Id="rId14" Type="http://schemas.openxmlformats.org/officeDocument/2006/relationships/font" Target="fonts/font6.fntdata"/><Relationship Id="rId22" Type="http://schemas.openxmlformats.org/officeDocument/2006/relationships/font" Target="fonts/font14.fntdata"/><Relationship Id="rId48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100466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de Título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7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7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o e Título Vertical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6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ption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2440" y="0"/>
            <a:ext cx="7909560" cy="68579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3"/>
          </p:nvPr>
        </p:nvSpPr>
        <p:spPr>
          <a:xfrm>
            <a:off x="645695" y="2285999"/>
            <a:ext cx="3200400" cy="403586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aseline="0">
                <a:solidFill>
                  <a:srgbClr val="696158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676656" y="6443953"/>
            <a:ext cx="15585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>
                <a:latin typeface="+mj-lt"/>
              </a:rPr>
              <a:t>© N</a:t>
            </a:r>
            <a:r>
              <a:rPr lang="en-US" sz="800" baseline="0">
                <a:latin typeface="+mj-lt"/>
              </a:rPr>
              <a:t>ewell Brands</a:t>
            </a:r>
            <a:endParaRPr lang="en-US" sz="800">
              <a:latin typeface="+mj-lt"/>
            </a:endParaRP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4" hasCustomPrompt="1"/>
          </p:nvPr>
        </p:nvSpPr>
        <p:spPr>
          <a:xfrm>
            <a:off x="645695" y="438150"/>
            <a:ext cx="3200400" cy="184784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3200" b="0" i="0" baseline="0">
                <a:solidFill>
                  <a:srgbClr val="298FC2"/>
                </a:solidFill>
                <a:latin typeface="Roboto Slab" pitchFamily="2" charset="0"/>
                <a:ea typeface="Roboto Slab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Headline</a:t>
            </a:r>
          </a:p>
        </p:txBody>
      </p:sp>
    </p:spTree>
    <p:extLst>
      <p:ext uri="{BB962C8B-B14F-4D97-AF65-F5344CB8AC3E}">
        <p14:creationId xmlns:p14="http://schemas.microsoft.com/office/powerpoint/2010/main" val="12698253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456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Conteúdo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beçalho da Seção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9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9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as Partes de Conteúdo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10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ção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1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1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1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11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1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mente Título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 com Legenda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m com Legenda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4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4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Texto Vertical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5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.sv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svg"/><Relationship Id="rId4" Type="http://schemas.openxmlformats.org/officeDocument/2006/relationships/image" Target="../media/image2.sv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svg"/><Relationship Id="rId7" Type="http://schemas.openxmlformats.org/officeDocument/2006/relationships/image" Target="../media/image18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7.png"/><Relationship Id="rId11" Type="http://schemas.openxmlformats.org/officeDocument/2006/relationships/image" Target="../media/image12.png"/><Relationship Id="rId5" Type="http://schemas.openxmlformats.org/officeDocument/2006/relationships/image" Target="../media/image16.svg"/><Relationship Id="rId10" Type="http://schemas.openxmlformats.org/officeDocument/2006/relationships/image" Target="../media/image21.jpeg"/><Relationship Id="rId4" Type="http://schemas.openxmlformats.org/officeDocument/2006/relationships/image" Target="../media/image15.png"/><Relationship Id="rId9" Type="http://schemas.openxmlformats.org/officeDocument/2006/relationships/image" Target="../media/image20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1.png"/><Relationship Id="rId7" Type="http://schemas.openxmlformats.org/officeDocument/2006/relationships/image" Target="../media/image1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4.svg"/><Relationship Id="rId5" Type="http://schemas.openxmlformats.org/officeDocument/2006/relationships/image" Target="../media/image13.png"/><Relationship Id="rId10" Type="http://schemas.openxmlformats.org/officeDocument/2006/relationships/image" Target="../media/image27.png"/><Relationship Id="rId4" Type="http://schemas.openxmlformats.org/officeDocument/2006/relationships/image" Target="../media/image23.svg"/><Relationship Id="rId9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>
            <a:extLst>
              <a:ext uri="{FF2B5EF4-FFF2-40B4-BE49-F238E27FC236}">
                <a16:creationId xmlns:a16="http://schemas.microsoft.com/office/drawing/2014/main" id="{A13ADE55-6D0B-B516-7DF1-329319347C9C}"/>
              </a:ext>
            </a:extLst>
          </p:cNvPr>
          <p:cNvSpPr/>
          <p:nvPr/>
        </p:nvSpPr>
        <p:spPr>
          <a:xfrm>
            <a:off x="-1" y="-42357"/>
            <a:ext cx="12192000" cy="6637913"/>
          </a:xfrm>
          <a:prstGeom prst="rect">
            <a:avLst/>
          </a:prstGeom>
          <a:solidFill>
            <a:srgbClr val="FF6CB4"/>
          </a:solidFill>
          <a:ln>
            <a:solidFill>
              <a:srgbClr val="FF6CB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42" name="Gráfico 41">
            <a:extLst>
              <a:ext uri="{FF2B5EF4-FFF2-40B4-BE49-F238E27FC236}">
                <a16:creationId xmlns:a16="http://schemas.microsoft.com/office/drawing/2014/main" id="{DB11FF8A-53BA-7843-FB3F-7F1AB0B623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555880" y="4223897"/>
            <a:ext cx="1371046" cy="1875109"/>
          </a:xfrm>
          <a:prstGeom prst="rect">
            <a:avLst/>
          </a:prstGeom>
        </p:spPr>
      </p:pic>
      <p:pic>
        <p:nvPicPr>
          <p:cNvPr id="60" name="Gráfico 59">
            <a:extLst>
              <a:ext uri="{FF2B5EF4-FFF2-40B4-BE49-F238E27FC236}">
                <a16:creationId xmlns:a16="http://schemas.microsoft.com/office/drawing/2014/main" id="{D4A872DB-F21E-5A82-9704-117482FB85C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0" y="3955313"/>
            <a:ext cx="12191999" cy="2902688"/>
          </a:xfrm>
          <a:prstGeom prst="rect">
            <a:avLst/>
          </a:prstGeom>
        </p:spPr>
      </p:pic>
      <p:pic>
        <p:nvPicPr>
          <p:cNvPr id="12" name="Gráfico 11">
            <a:extLst>
              <a:ext uri="{FF2B5EF4-FFF2-40B4-BE49-F238E27FC236}">
                <a16:creationId xmlns:a16="http://schemas.microsoft.com/office/drawing/2014/main" id="{E2008F77-A3EC-3BC2-C6AD-7860490489D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440635" y="6445025"/>
            <a:ext cx="644688" cy="296107"/>
          </a:xfrm>
          <a:prstGeom prst="rect">
            <a:avLst/>
          </a:prstGeom>
        </p:spPr>
      </p:pic>
      <p:sp>
        <p:nvSpPr>
          <p:cNvPr id="22" name="Elipse 21">
            <a:extLst>
              <a:ext uri="{FF2B5EF4-FFF2-40B4-BE49-F238E27FC236}">
                <a16:creationId xmlns:a16="http://schemas.microsoft.com/office/drawing/2014/main" id="{89618A80-C967-39DD-0CE3-4DB9EA751939}"/>
              </a:ext>
            </a:extLst>
          </p:cNvPr>
          <p:cNvSpPr/>
          <p:nvPr/>
        </p:nvSpPr>
        <p:spPr>
          <a:xfrm>
            <a:off x="9038412" y="264922"/>
            <a:ext cx="4064664" cy="4156158"/>
          </a:xfrm>
          <a:prstGeom prst="ellipse">
            <a:avLst/>
          </a:prstGeom>
          <a:solidFill>
            <a:srgbClr val="FFB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1" name="Elipse 30">
            <a:extLst>
              <a:ext uri="{FF2B5EF4-FFF2-40B4-BE49-F238E27FC236}">
                <a16:creationId xmlns:a16="http://schemas.microsoft.com/office/drawing/2014/main" id="{5890C610-B4E5-F744-C241-5E05915C7360}"/>
              </a:ext>
            </a:extLst>
          </p:cNvPr>
          <p:cNvSpPr/>
          <p:nvPr/>
        </p:nvSpPr>
        <p:spPr>
          <a:xfrm>
            <a:off x="4285794" y="4076364"/>
            <a:ext cx="1626304" cy="1544261"/>
          </a:xfrm>
          <a:prstGeom prst="ellipse">
            <a:avLst/>
          </a:prstGeom>
          <a:solidFill>
            <a:srgbClr val="00C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1" name="Gráfico 50">
            <a:extLst>
              <a:ext uri="{FF2B5EF4-FFF2-40B4-BE49-F238E27FC236}">
                <a16:creationId xmlns:a16="http://schemas.microsoft.com/office/drawing/2014/main" id="{06DE35EC-14F7-EBD3-19C7-AE51691CB30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52940" y="5837268"/>
            <a:ext cx="3172761" cy="631713"/>
          </a:xfrm>
          <a:prstGeom prst="rect">
            <a:avLst/>
          </a:prstGeom>
        </p:spPr>
      </p:pic>
      <p:pic>
        <p:nvPicPr>
          <p:cNvPr id="4" name="Gráfico 3">
            <a:extLst>
              <a:ext uri="{FF2B5EF4-FFF2-40B4-BE49-F238E27FC236}">
                <a16:creationId xmlns:a16="http://schemas.microsoft.com/office/drawing/2014/main" id="{58801055-CF41-38DF-117B-51E7780539A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362956" y="1322125"/>
            <a:ext cx="655531" cy="655531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4FB0BCAC-932A-72CF-FEA4-77368490C01C}"/>
              </a:ext>
            </a:extLst>
          </p:cNvPr>
          <p:cNvSpPr txBox="1"/>
          <p:nvPr/>
        </p:nvSpPr>
        <p:spPr>
          <a:xfrm>
            <a:off x="347774" y="1494559"/>
            <a:ext cx="1267046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pt-BR" b="1" dirty="0">
                <a:solidFill>
                  <a:schemeClr val="bg1"/>
                </a:solidFill>
              </a:rPr>
              <a:t>NOVO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0389D1B0-3349-EC86-6539-DFC4CE16255D}"/>
              </a:ext>
            </a:extLst>
          </p:cNvPr>
          <p:cNvSpPr txBox="1"/>
          <p:nvPr/>
        </p:nvSpPr>
        <p:spPr>
          <a:xfrm>
            <a:off x="911077" y="1634972"/>
            <a:ext cx="6075119" cy="230832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7200" dirty="0">
                <a:solidFill>
                  <a:schemeClr val="bg1"/>
                </a:solidFill>
                <a:latin typeface="Misses"/>
              </a:rPr>
              <a:t>Climatizador</a:t>
            </a:r>
          </a:p>
          <a:p>
            <a:endParaRPr lang="pt-BR" sz="7200" dirty="0">
              <a:solidFill>
                <a:schemeClr val="bg1"/>
              </a:solidFill>
              <a:latin typeface="Misses"/>
            </a:endParaRP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015B8408-2013-77B9-A9AB-A40FCDEC4F6B}"/>
              </a:ext>
            </a:extLst>
          </p:cNvPr>
          <p:cNvSpPr txBox="1"/>
          <p:nvPr/>
        </p:nvSpPr>
        <p:spPr>
          <a:xfrm>
            <a:off x="4556803" y="4648439"/>
            <a:ext cx="1371046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pt-BR" sz="2000" b="1" dirty="0">
                <a:solidFill>
                  <a:schemeClr val="bg1"/>
                </a:solidFill>
              </a:rPr>
              <a:t>CLI530</a:t>
            </a:r>
          </a:p>
        </p:txBody>
      </p:sp>
      <p:sp>
        <p:nvSpPr>
          <p:cNvPr id="11" name="AutoShape 2">
            <a:extLst>
              <a:ext uri="{FF2B5EF4-FFF2-40B4-BE49-F238E27FC236}">
                <a16:creationId xmlns:a16="http://schemas.microsoft.com/office/drawing/2014/main" id="{58E910DC-9DB3-E1CB-CF60-EDFCA924423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1042596" cy="1042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394D528-2665-ECDB-7306-DE458889D57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87" t="40713" r="21219" b="45344"/>
          <a:stretch/>
        </p:blipFill>
        <p:spPr bwMode="auto">
          <a:xfrm>
            <a:off x="1654099" y="2571394"/>
            <a:ext cx="2726344" cy="790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agem 9" descr="Imagem em preto e branco&#10;&#10;Descrição gerada automaticamente com confiança média">
            <a:extLst>
              <a:ext uri="{FF2B5EF4-FFF2-40B4-BE49-F238E27FC236}">
                <a16:creationId xmlns:a16="http://schemas.microsoft.com/office/drawing/2014/main" id="{4E2FF249-7708-0194-4925-B06748D2E9D0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30015" t="10206" r="31944"/>
          <a:stretch/>
        </p:blipFill>
        <p:spPr>
          <a:xfrm>
            <a:off x="5728641" y="262444"/>
            <a:ext cx="3104780" cy="7206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6367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112;p2">
            <a:extLst>
              <a:ext uri="{FF2B5EF4-FFF2-40B4-BE49-F238E27FC236}">
                <a16:creationId xmlns:a16="http://schemas.microsoft.com/office/drawing/2014/main" id="{6B6E4C0D-9B43-AD25-1B47-4F2691C13257}"/>
              </a:ext>
            </a:extLst>
          </p:cNvPr>
          <p:cNvSpPr txBox="1"/>
          <p:nvPr/>
        </p:nvSpPr>
        <p:spPr>
          <a:xfrm>
            <a:off x="5847951" y="535211"/>
            <a:ext cx="5559170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600" i="0" u="none" strike="noStrike" cap="none" dirty="0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rPr>
              <a:t>A </a:t>
            </a:r>
            <a:r>
              <a:rPr lang="pt-BR" sz="1600" i="0" u="none" strike="noStrike" cap="none" dirty="0" err="1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rPr>
              <a:t>Cadence</a:t>
            </a:r>
            <a:r>
              <a:rPr lang="pt-BR" sz="1600" i="0" u="none" strike="noStrike" cap="none" dirty="0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rPr>
              <a:t> oferece para o varejista um </a:t>
            </a:r>
            <a:r>
              <a:rPr lang="pt-BR" sz="1600" b="1" i="0" u="none" strike="noStrike" cap="none" dirty="0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rPr>
              <a:t>mix variado</a:t>
            </a:r>
            <a:r>
              <a:rPr lang="pt-BR" sz="1600" i="0" u="none" strike="noStrike" cap="none" dirty="0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rPr>
              <a:t> que atende as necessidades dos consumidores, em várias pistas de preço. </a:t>
            </a:r>
            <a:endParaRPr lang="pt-BR" sz="1600" dirty="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9" name="Elipse 18">
            <a:extLst>
              <a:ext uri="{FF2B5EF4-FFF2-40B4-BE49-F238E27FC236}">
                <a16:creationId xmlns:a16="http://schemas.microsoft.com/office/drawing/2014/main" id="{FB8D147C-3659-4A5E-814B-6BDCAB1774AB}"/>
              </a:ext>
            </a:extLst>
          </p:cNvPr>
          <p:cNvSpPr/>
          <p:nvPr/>
        </p:nvSpPr>
        <p:spPr>
          <a:xfrm>
            <a:off x="-698750" y="5019319"/>
            <a:ext cx="1626416" cy="1678371"/>
          </a:xfrm>
          <a:prstGeom prst="ellipse">
            <a:avLst/>
          </a:prstGeom>
          <a:solidFill>
            <a:srgbClr val="FF6C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" name="Gráfico 2">
            <a:extLst>
              <a:ext uri="{FF2B5EF4-FFF2-40B4-BE49-F238E27FC236}">
                <a16:creationId xmlns:a16="http://schemas.microsoft.com/office/drawing/2014/main" id="{C0DE09E3-663E-5CB6-3302-050368C6752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19685" y="6422059"/>
            <a:ext cx="1174872" cy="233923"/>
          </a:xfrm>
          <a:prstGeom prst="rect">
            <a:avLst/>
          </a:prstGeom>
        </p:spPr>
      </p:pic>
      <p:grpSp>
        <p:nvGrpSpPr>
          <p:cNvPr id="2066" name="Agrupar 2065">
            <a:extLst>
              <a:ext uri="{FF2B5EF4-FFF2-40B4-BE49-F238E27FC236}">
                <a16:creationId xmlns:a16="http://schemas.microsoft.com/office/drawing/2014/main" id="{AC136462-DD3F-C6F6-48A9-F0B9BAD6A897}"/>
              </a:ext>
            </a:extLst>
          </p:cNvPr>
          <p:cNvGrpSpPr/>
          <p:nvPr/>
        </p:nvGrpSpPr>
        <p:grpSpPr>
          <a:xfrm>
            <a:off x="0" y="-1"/>
            <a:ext cx="5721974" cy="2945220"/>
            <a:chOff x="2" y="-1"/>
            <a:chExt cx="4769757" cy="2455094"/>
          </a:xfrm>
          <a:solidFill>
            <a:srgbClr val="FFB600"/>
          </a:solidFill>
        </p:grpSpPr>
        <p:pic>
          <p:nvPicPr>
            <p:cNvPr id="2067" name="Gráfico 2066">
              <a:extLst>
                <a:ext uri="{FF2B5EF4-FFF2-40B4-BE49-F238E27FC236}">
                  <a16:creationId xmlns:a16="http://schemas.microsoft.com/office/drawing/2014/main" id="{0C369F51-C8A0-9EB0-600A-743B07310E1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 l="4804"/>
            <a:stretch/>
          </p:blipFill>
          <p:spPr>
            <a:xfrm>
              <a:off x="2" y="-1"/>
              <a:ext cx="4769757" cy="2030819"/>
            </a:xfrm>
            <a:prstGeom prst="rect">
              <a:avLst/>
            </a:prstGeom>
          </p:spPr>
        </p:pic>
        <p:sp>
          <p:nvSpPr>
            <p:cNvPr id="2068" name="Elipse 2067">
              <a:extLst>
                <a:ext uri="{FF2B5EF4-FFF2-40B4-BE49-F238E27FC236}">
                  <a16:creationId xmlns:a16="http://schemas.microsoft.com/office/drawing/2014/main" id="{743BF8C4-CD6D-4228-23AD-BFE01747A2BF}"/>
                </a:ext>
              </a:extLst>
            </p:cNvPr>
            <p:cNvSpPr/>
            <p:nvPr/>
          </p:nvSpPr>
          <p:spPr>
            <a:xfrm>
              <a:off x="134075" y="1547177"/>
              <a:ext cx="907916" cy="907916"/>
            </a:xfrm>
            <a:prstGeom prst="ellipse">
              <a:avLst/>
            </a:prstGeom>
            <a:solidFill>
              <a:srgbClr val="00C4D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</p:grpSp>
      <p:sp>
        <p:nvSpPr>
          <p:cNvPr id="2069" name="CaixaDeTexto 2068">
            <a:extLst>
              <a:ext uri="{FF2B5EF4-FFF2-40B4-BE49-F238E27FC236}">
                <a16:creationId xmlns:a16="http://schemas.microsoft.com/office/drawing/2014/main" id="{AC3C6078-77EE-D8BD-2DB2-D1FCF153EC7A}"/>
              </a:ext>
            </a:extLst>
          </p:cNvPr>
          <p:cNvSpPr txBox="1"/>
          <p:nvPr/>
        </p:nvSpPr>
        <p:spPr>
          <a:xfrm>
            <a:off x="588465" y="714258"/>
            <a:ext cx="4700981" cy="749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pt-BR" sz="4000" b="1">
                <a:solidFill>
                  <a:schemeClr val="bg1"/>
                </a:solidFill>
                <a:latin typeface="Montserrat" panose="00000500000000000000" pitchFamily="50" charset="0"/>
                <a:ea typeface="Roboto Black" panose="02000000000000000000" pitchFamily="2" charset="0"/>
              </a:rPr>
              <a:t>Solução</a:t>
            </a:r>
            <a:r>
              <a:rPr lang="pt-BR" sz="2800">
                <a:solidFill>
                  <a:schemeClr val="bg1"/>
                </a:solidFill>
                <a:latin typeface="Montserrat" panose="00000500000000000000" pitchFamily="50" charset="0"/>
                <a:ea typeface="Roboto Black" panose="02000000000000000000" pitchFamily="2" charset="0"/>
              </a:rPr>
              <a:t> completa</a:t>
            </a:r>
            <a:endParaRPr lang="pt-BR" sz="2800" b="1">
              <a:solidFill>
                <a:schemeClr val="bg1"/>
              </a:solidFill>
              <a:latin typeface="Montserrat" panose="00000500000000000000" pitchFamily="50" charset="0"/>
              <a:ea typeface="Roboto Black" panose="02000000000000000000" pitchFamily="2" charset="0"/>
            </a:endParaRPr>
          </a:p>
          <a:p>
            <a:pPr>
              <a:lnSpc>
                <a:spcPts val="2500"/>
              </a:lnSpc>
              <a:defRPr/>
            </a:pPr>
            <a:endParaRPr lang="pt-BR" sz="2800">
              <a:solidFill>
                <a:schemeClr val="bg1"/>
              </a:solidFill>
              <a:latin typeface="Montserrat" panose="00000500000000000000" pitchFamily="50" charset="0"/>
              <a:ea typeface="Roboto Black" panose="02000000000000000000" pitchFamily="2" charset="0"/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AE6EDA88-D1B8-2C80-8839-31549DAC51EA}"/>
              </a:ext>
            </a:extLst>
          </p:cNvPr>
          <p:cNvSpPr txBox="1"/>
          <p:nvPr/>
        </p:nvSpPr>
        <p:spPr>
          <a:xfrm>
            <a:off x="733087" y="1089168"/>
            <a:ext cx="28181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pt-BR" sz="1800" dirty="0">
                <a:solidFill>
                  <a:schemeClr val="bg1"/>
                </a:solidFill>
                <a:latin typeface="Montserrat" panose="00000500000000000000" pitchFamily="50" charset="0"/>
                <a:ea typeface="Roboto Black" panose="02000000000000000000" pitchFamily="2" charset="0"/>
              </a:rPr>
              <a:t>para o cliente e para</a:t>
            </a:r>
            <a:br>
              <a:rPr lang="pt-BR" sz="1800" dirty="0">
                <a:solidFill>
                  <a:schemeClr val="bg1"/>
                </a:solidFill>
                <a:latin typeface="Montserrat" panose="00000500000000000000" pitchFamily="50" charset="0"/>
                <a:ea typeface="Roboto Black" panose="02000000000000000000" pitchFamily="2" charset="0"/>
              </a:rPr>
            </a:br>
            <a:r>
              <a:rPr lang="pt-BR" sz="1800" dirty="0">
                <a:solidFill>
                  <a:schemeClr val="bg1"/>
                </a:solidFill>
                <a:latin typeface="Montserrat" panose="00000500000000000000" pitchFamily="50" charset="0"/>
                <a:ea typeface="Roboto Black" panose="02000000000000000000" pitchFamily="2" charset="0"/>
              </a:rPr>
              <a:t>o consumidor</a:t>
            </a:r>
            <a:endParaRPr lang="pt-BR" sz="1800" b="1" dirty="0">
              <a:solidFill>
                <a:schemeClr val="bg1"/>
              </a:solidFill>
              <a:latin typeface="Montserrat" panose="00000500000000000000" pitchFamily="50" charset="0"/>
              <a:ea typeface="Roboto Black" panose="02000000000000000000" pitchFamily="2" charset="0"/>
            </a:endParaRPr>
          </a:p>
        </p:txBody>
      </p:sp>
      <p:sp>
        <p:nvSpPr>
          <p:cNvPr id="2051" name="Google Shape;164;p6">
            <a:extLst>
              <a:ext uri="{FF2B5EF4-FFF2-40B4-BE49-F238E27FC236}">
                <a16:creationId xmlns:a16="http://schemas.microsoft.com/office/drawing/2014/main" id="{D6783993-05E8-7E24-1A1E-BE810B7148B0}"/>
              </a:ext>
            </a:extLst>
          </p:cNvPr>
          <p:cNvSpPr txBox="1"/>
          <p:nvPr/>
        </p:nvSpPr>
        <p:spPr>
          <a:xfrm>
            <a:off x="4000093" y="1877098"/>
            <a:ext cx="4191814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i="0" u="none" strike="noStrike" cap="none" dirty="0">
                <a:solidFill>
                  <a:srgbClr val="FF6CB4"/>
                </a:solidFill>
                <a:latin typeface="Montserrat"/>
                <a:ea typeface="Montserrat"/>
                <a:cs typeface="Montserrat"/>
                <a:sym typeface="Montserrat"/>
              </a:rPr>
              <a:t>NOSSO MIX DE CLIMATIZADORES:</a:t>
            </a:r>
            <a:endParaRPr b="1" i="0" u="none" strike="noStrike" cap="none" dirty="0">
              <a:solidFill>
                <a:srgbClr val="FF6CB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2052" name="Google Shape;163;p6">
            <a:extLst>
              <a:ext uri="{FF2B5EF4-FFF2-40B4-BE49-F238E27FC236}">
                <a16:creationId xmlns:a16="http://schemas.microsoft.com/office/drawing/2014/main" id="{087FA48E-5486-3E2B-8959-F7FC1164C542}"/>
              </a:ext>
            </a:extLst>
          </p:cNvPr>
          <p:cNvCxnSpPr>
            <a:cxnSpLocks/>
          </p:cNvCxnSpPr>
          <p:nvPr/>
        </p:nvCxnSpPr>
        <p:spPr>
          <a:xfrm flipV="1">
            <a:off x="2396617" y="5144565"/>
            <a:ext cx="7398766" cy="16019"/>
          </a:xfrm>
          <a:prstGeom prst="straightConnector1">
            <a:avLst/>
          </a:prstGeom>
          <a:noFill/>
          <a:ln w="19050" cap="flat" cmpd="sng">
            <a:solidFill>
              <a:srgbClr val="6ABF4B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6" name="AutoShape 22">
            <a:extLst>
              <a:ext uri="{FF2B5EF4-FFF2-40B4-BE49-F238E27FC236}">
                <a16:creationId xmlns:a16="http://schemas.microsoft.com/office/drawing/2014/main" id="{F3D762C8-6324-1083-F8C6-8AA88F64585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2056" name="Google Shape;170;p6">
            <a:extLst>
              <a:ext uri="{FF2B5EF4-FFF2-40B4-BE49-F238E27FC236}">
                <a16:creationId xmlns:a16="http://schemas.microsoft.com/office/drawing/2014/main" id="{81D36A65-6C5A-6E85-C3A4-62F3EFD91ED3}"/>
              </a:ext>
            </a:extLst>
          </p:cNvPr>
          <p:cNvSpPr txBox="1"/>
          <p:nvPr/>
        </p:nvSpPr>
        <p:spPr>
          <a:xfrm>
            <a:off x="3891424" y="4868237"/>
            <a:ext cx="910780" cy="2923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300" b="1" dirty="0">
                <a:solidFill>
                  <a:srgbClr val="FF0060"/>
                </a:solidFill>
                <a:latin typeface="Montserrat"/>
                <a:ea typeface="Calibri"/>
                <a:cs typeface="Calibri"/>
              </a:rPr>
              <a:t>CLI306</a:t>
            </a:r>
            <a:endParaRPr lang="en-US" sz="1300" b="1" i="0" u="none" strike="noStrike" cap="none" dirty="0">
              <a:solidFill>
                <a:srgbClr val="FF0060"/>
              </a:solidFill>
              <a:latin typeface="Montserrat" panose="00000500000000000000" pitchFamily="50" charset="0"/>
              <a:ea typeface="Calibri"/>
              <a:cs typeface="Calibri"/>
            </a:endParaRPr>
          </a:p>
        </p:txBody>
      </p:sp>
      <p:sp>
        <p:nvSpPr>
          <p:cNvPr id="2" name="Google Shape;170;p6">
            <a:extLst>
              <a:ext uri="{FF2B5EF4-FFF2-40B4-BE49-F238E27FC236}">
                <a16:creationId xmlns:a16="http://schemas.microsoft.com/office/drawing/2014/main" id="{1F115A78-07FB-5EF3-A9EB-A2668CEFA47A}"/>
              </a:ext>
            </a:extLst>
          </p:cNvPr>
          <p:cNvSpPr txBox="1"/>
          <p:nvPr/>
        </p:nvSpPr>
        <p:spPr>
          <a:xfrm>
            <a:off x="7095526" y="4805809"/>
            <a:ext cx="910780" cy="2923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300" b="1" dirty="0">
                <a:solidFill>
                  <a:srgbClr val="FF0060"/>
                </a:solidFill>
                <a:latin typeface="Montserrat"/>
                <a:ea typeface="Calibri"/>
                <a:cs typeface="Calibri"/>
              </a:rPr>
              <a:t>CLI530</a:t>
            </a:r>
            <a:endParaRPr lang="en-US" sz="1300" b="1" i="0" u="none" strike="noStrike" cap="none" dirty="0">
              <a:solidFill>
                <a:srgbClr val="FF0060"/>
              </a:solidFill>
              <a:latin typeface="Montserrat" panose="00000500000000000000" pitchFamily="50" charset="0"/>
              <a:ea typeface="Calibri"/>
              <a:cs typeface="Calibri"/>
            </a:endParaRPr>
          </a:p>
        </p:txBody>
      </p:sp>
      <p:grpSp>
        <p:nvGrpSpPr>
          <p:cNvPr id="5" name="Agrupar 4">
            <a:extLst>
              <a:ext uri="{FF2B5EF4-FFF2-40B4-BE49-F238E27FC236}">
                <a16:creationId xmlns:a16="http://schemas.microsoft.com/office/drawing/2014/main" id="{206E6B64-DE90-DAAE-AAD0-228727F4FAAB}"/>
              </a:ext>
            </a:extLst>
          </p:cNvPr>
          <p:cNvGrpSpPr/>
          <p:nvPr/>
        </p:nvGrpSpPr>
        <p:grpSpPr>
          <a:xfrm>
            <a:off x="7013780" y="5062746"/>
            <a:ext cx="961703" cy="225739"/>
            <a:chOff x="5129212" y="3238500"/>
            <a:chExt cx="1933575" cy="381000"/>
          </a:xfrm>
        </p:grpSpPr>
        <p:pic>
          <p:nvPicPr>
            <p:cNvPr id="6" name="Gráfico 5">
              <a:extLst>
                <a:ext uri="{FF2B5EF4-FFF2-40B4-BE49-F238E27FC236}">
                  <a16:creationId xmlns:a16="http://schemas.microsoft.com/office/drawing/2014/main" id="{1787CA0E-0C3F-8B3F-5D77-53BA64825B5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5129212" y="3238500"/>
              <a:ext cx="1933575" cy="381000"/>
            </a:xfrm>
            <a:prstGeom prst="rect">
              <a:avLst/>
            </a:prstGeom>
          </p:spPr>
        </p:pic>
        <p:pic>
          <p:nvPicPr>
            <p:cNvPr id="10" name="Gráfico 9">
              <a:extLst>
                <a:ext uri="{FF2B5EF4-FFF2-40B4-BE49-F238E27FC236}">
                  <a16:creationId xmlns:a16="http://schemas.microsoft.com/office/drawing/2014/main" id="{8A5618FA-E818-43D4-75CD-AE06D6424A3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5281612" y="3334858"/>
              <a:ext cx="1628775" cy="209550"/>
            </a:xfrm>
            <a:prstGeom prst="rect">
              <a:avLst/>
            </a:prstGeom>
          </p:spPr>
        </p:pic>
      </p:grp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7DFDB946-4977-DB9B-61D7-523DD147E3B8}"/>
              </a:ext>
            </a:extLst>
          </p:cNvPr>
          <p:cNvSpPr txBox="1"/>
          <p:nvPr/>
        </p:nvSpPr>
        <p:spPr>
          <a:xfrm>
            <a:off x="6799172" y="5304506"/>
            <a:ext cx="2858962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100" dirty="0">
                <a:solidFill>
                  <a:srgbClr val="939393"/>
                </a:solidFill>
                <a:latin typeface="Roboto" panose="02000000000000000000" pitchFamily="2" charset="0"/>
              </a:rPr>
              <a:t>- 60W de potência</a:t>
            </a:r>
          </a:p>
          <a:p>
            <a:r>
              <a:rPr lang="pt-BR" sz="1100" dirty="0">
                <a:solidFill>
                  <a:srgbClr val="939393"/>
                </a:solidFill>
                <a:latin typeface="Roboto" panose="02000000000000000000" pitchFamily="2" charset="0"/>
              </a:rPr>
              <a:t>- 8,4L de capacidade</a:t>
            </a:r>
          </a:p>
          <a:p>
            <a:r>
              <a:rPr lang="pt-BR" sz="1100" dirty="0">
                <a:solidFill>
                  <a:srgbClr val="939393"/>
                </a:solidFill>
                <a:latin typeface="Roboto" panose="02000000000000000000" pitchFamily="2" charset="0"/>
              </a:rPr>
              <a:t>- 3 velocidades</a:t>
            </a:r>
          </a:p>
          <a:p>
            <a:r>
              <a:rPr lang="pt-BR" sz="1100" dirty="0">
                <a:solidFill>
                  <a:srgbClr val="939393"/>
                </a:solidFill>
                <a:latin typeface="Roboto" panose="02000000000000000000" pitchFamily="2" charset="0"/>
              </a:rPr>
              <a:t>- Desmontável e supercompacto</a:t>
            </a:r>
          </a:p>
          <a:p>
            <a:r>
              <a:rPr lang="pt-BR" sz="1100" dirty="0">
                <a:solidFill>
                  <a:srgbClr val="939393"/>
                </a:solidFill>
                <a:latin typeface="Roboto" panose="02000000000000000000" pitchFamily="2" charset="0"/>
              </a:rPr>
              <a:t>- Tanque de água removível</a:t>
            </a:r>
          </a:p>
          <a:p>
            <a:r>
              <a:rPr lang="pt-BR" sz="1100" dirty="0">
                <a:solidFill>
                  <a:srgbClr val="939393"/>
                </a:solidFill>
                <a:latin typeface="Roboto" panose="02000000000000000000" pitchFamily="2" charset="0"/>
              </a:rPr>
              <a:t>- 3 em 1: Climatiza, umidifica e ventila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BBCDF88B-D499-4288-253C-2FD33844B0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13" r="24020"/>
          <a:stretch/>
        </p:blipFill>
        <p:spPr bwMode="auto">
          <a:xfrm>
            <a:off x="3734701" y="2394335"/>
            <a:ext cx="1224225" cy="2411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m 3" descr="Imagem em preto e branco&#10;&#10;Descrição gerada automaticamente com confiança média">
            <a:extLst>
              <a:ext uri="{FF2B5EF4-FFF2-40B4-BE49-F238E27FC236}">
                <a16:creationId xmlns:a16="http://schemas.microsoft.com/office/drawing/2014/main" id="{BCF4790D-CABA-60E5-3D1A-0C07A46AC910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33987" t="10206" r="31944" b="10818"/>
          <a:stretch/>
        </p:blipFill>
        <p:spPr>
          <a:xfrm>
            <a:off x="6895034" y="2112783"/>
            <a:ext cx="1238101" cy="2822292"/>
          </a:xfrm>
          <a:prstGeom prst="rect">
            <a:avLst/>
          </a:prstGeom>
        </p:spPr>
      </p:pic>
      <p:sp>
        <p:nvSpPr>
          <p:cNvPr id="17" name="CaixaDeTexto 16">
            <a:extLst>
              <a:ext uri="{FF2B5EF4-FFF2-40B4-BE49-F238E27FC236}">
                <a16:creationId xmlns:a16="http://schemas.microsoft.com/office/drawing/2014/main" id="{14DB3F17-42DA-541D-A48F-CB0F625B5F93}"/>
              </a:ext>
            </a:extLst>
          </p:cNvPr>
          <p:cNvSpPr txBox="1"/>
          <p:nvPr/>
        </p:nvSpPr>
        <p:spPr>
          <a:xfrm>
            <a:off x="3551070" y="5260978"/>
            <a:ext cx="2661002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100" dirty="0">
                <a:solidFill>
                  <a:srgbClr val="939393"/>
                </a:solidFill>
                <a:latin typeface="Roboto" panose="02000000000000000000" pitchFamily="2" charset="0"/>
              </a:rPr>
              <a:t>- 65W de potência</a:t>
            </a:r>
          </a:p>
          <a:p>
            <a:r>
              <a:rPr lang="pt-BR" sz="1100" dirty="0">
                <a:solidFill>
                  <a:srgbClr val="939393"/>
                </a:solidFill>
                <a:latin typeface="Roboto" panose="02000000000000000000" pitchFamily="2" charset="0"/>
              </a:rPr>
              <a:t>- 5,7L de capacidade</a:t>
            </a:r>
          </a:p>
          <a:p>
            <a:r>
              <a:rPr lang="pt-BR" sz="1100" dirty="0">
                <a:solidFill>
                  <a:srgbClr val="939393"/>
                </a:solidFill>
                <a:latin typeface="Roboto" panose="02000000000000000000" pitchFamily="2" charset="0"/>
              </a:rPr>
              <a:t>- 3 velocidades</a:t>
            </a:r>
          </a:p>
          <a:p>
            <a:r>
              <a:rPr lang="pt-BR" sz="1100" dirty="0">
                <a:solidFill>
                  <a:srgbClr val="939393"/>
                </a:solidFill>
                <a:latin typeface="Roboto" panose="02000000000000000000" pitchFamily="2" charset="0"/>
              </a:rPr>
              <a:t>- 2 reservatórios - superior e inferior</a:t>
            </a:r>
          </a:p>
          <a:p>
            <a:r>
              <a:rPr lang="pt-BR" sz="1100" dirty="0">
                <a:solidFill>
                  <a:srgbClr val="939393"/>
                </a:solidFill>
                <a:latin typeface="Roboto" panose="02000000000000000000" pitchFamily="2" charset="0"/>
              </a:rPr>
              <a:t>- Dual Tank – com 2 bolsas para gelo</a:t>
            </a:r>
          </a:p>
          <a:p>
            <a:r>
              <a:rPr lang="pt-BR" sz="1100" dirty="0">
                <a:solidFill>
                  <a:srgbClr val="939393"/>
                </a:solidFill>
                <a:latin typeface="Roboto" panose="02000000000000000000" pitchFamily="2" charset="0"/>
              </a:rPr>
              <a:t>- 3 em 1: Climatiza, umidifica e ventila</a:t>
            </a:r>
          </a:p>
        </p:txBody>
      </p:sp>
    </p:spTree>
    <p:extLst>
      <p:ext uri="{BB962C8B-B14F-4D97-AF65-F5344CB8AC3E}">
        <p14:creationId xmlns:p14="http://schemas.microsoft.com/office/powerpoint/2010/main" val="155503362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B22C6118-3F80-FDBE-7CCB-1922B28284A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C4DF"/>
          </a:solidFill>
          <a:ln>
            <a:solidFill>
              <a:srgbClr val="00C4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8" name="Imagem 17">
            <a:extLst>
              <a:ext uri="{FF2B5EF4-FFF2-40B4-BE49-F238E27FC236}">
                <a16:creationId xmlns:a16="http://schemas.microsoft.com/office/drawing/2014/main" id="{931A9640-A10C-487D-8898-81A47F526D6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243" r="3855" b="3333"/>
          <a:stretch/>
        </p:blipFill>
        <p:spPr>
          <a:xfrm>
            <a:off x="5733470" y="26757"/>
            <a:ext cx="6486522" cy="6858000"/>
          </a:xfrm>
          <a:prstGeom prst="rect">
            <a:avLst/>
          </a:prstGeom>
        </p:spPr>
      </p:pic>
      <p:pic>
        <p:nvPicPr>
          <p:cNvPr id="23" name="Gráfico 22">
            <a:extLst>
              <a:ext uri="{FF2B5EF4-FFF2-40B4-BE49-F238E27FC236}">
                <a16:creationId xmlns:a16="http://schemas.microsoft.com/office/drawing/2014/main" id="{06516097-B7FB-417B-9C93-532E7244C5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273767" y="175960"/>
            <a:ext cx="1626398" cy="2224340"/>
          </a:xfrm>
          <a:prstGeom prst="rect">
            <a:avLst/>
          </a:prstGeom>
        </p:spPr>
      </p:pic>
      <p:sp>
        <p:nvSpPr>
          <p:cNvPr id="24" name="Elipse 23">
            <a:extLst>
              <a:ext uri="{FF2B5EF4-FFF2-40B4-BE49-F238E27FC236}">
                <a16:creationId xmlns:a16="http://schemas.microsoft.com/office/drawing/2014/main" id="{61B643DA-5E36-4343-B630-9F102D6ADD9C}"/>
              </a:ext>
            </a:extLst>
          </p:cNvPr>
          <p:cNvSpPr/>
          <p:nvPr/>
        </p:nvSpPr>
        <p:spPr>
          <a:xfrm>
            <a:off x="27990" y="148905"/>
            <a:ext cx="2322960" cy="2224341"/>
          </a:xfrm>
          <a:prstGeom prst="ellipse">
            <a:avLst/>
          </a:prstGeom>
          <a:solidFill>
            <a:srgbClr val="FFB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highlight>
                <a:srgbClr val="E81F76"/>
              </a:highlight>
            </a:endParaRPr>
          </a:p>
        </p:txBody>
      </p:sp>
      <p:sp>
        <p:nvSpPr>
          <p:cNvPr id="39" name="CaixaDeTexto 38">
            <a:extLst>
              <a:ext uri="{FF2B5EF4-FFF2-40B4-BE49-F238E27FC236}">
                <a16:creationId xmlns:a16="http://schemas.microsoft.com/office/drawing/2014/main" id="{E2420446-1CD5-4557-B03F-F92D8CF2D6A6}"/>
              </a:ext>
            </a:extLst>
          </p:cNvPr>
          <p:cNvSpPr txBox="1"/>
          <p:nvPr/>
        </p:nvSpPr>
        <p:spPr>
          <a:xfrm>
            <a:off x="6183583" y="2529480"/>
            <a:ext cx="5866532" cy="262450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>
              <a:lnSpc>
                <a:spcPts val="2500"/>
              </a:lnSpc>
              <a:defRPr/>
            </a:pPr>
            <a:r>
              <a:rPr lang="pt-BR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/>
                <a:ea typeface="Roboto Black"/>
              </a:rPr>
              <a:t>60W</a:t>
            </a:r>
            <a:r>
              <a:rPr lang="pt-BR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/>
                <a:ea typeface="Roboto Black"/>
              </a:rPr>
              <a:t> de potência</a:t>
            </a:r>
            <a:endParaRPr lang="pt-BR" sz="1500" b="1" dirty="0">
              <a:solidFill>
                <a:schemeClr val="tx1">
                  <a:lumMod val="65000"/>
                  <a:lumOff val="35000"/>
                </a:schemeClr>
              </a:solidFill>
              <a:latin typeface="Montserrat"/>
              <a:ea typeface="Roboto Black"/>
            </a:endParaRPr>
          </a:p>
          <a:p>
            <a:pPr algn="r">
              <a:lnSpc>
                <a:spcPts val="2500"/>
              </a:lnSpc>
              <a:defRPr/>
            </a:pPr>
            <a:r>
              <a:rPr lang="pt-BR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/>
                <a:ea typeface="Roboto Black"/>
              </a:rPr>
              <a:t>3 velocidades – </a:t>
            </a:r>
            <a:r>
              <a:rPr lang="pt-BR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/>
                <a:ea typeface="Roboto Black"/>
              </a:rPr>
              <a:t>Mais controle para o ajuste ideal</a:t>
            </a:r>
            <a:endParaRPr lang="pt-BR" sz="1500" dirty="0">
              <a:solidFill>
                <a:schemeClr val="tx1">
                  <a:lumMod val="65000"/>
                  <a:lumOff val="35000"/>
                </a:schemeClr>
              </a:solidFill>
              <a:latin typeface="Montserrat" panose="00000500000000000000" pitchFamily="50" charset="0"/>
              <a:ea typeface="Roboto Black" panose="02000000000000000000" pitchFamily="2" charset="0"/>
            </a:endParaRPr>
          </a:p>
          <a:p>
            <a:pPr algn="r">
              <a:lnSpc>
                <a:spcPts val="2500"/>
              </a:lnSpc>
              <a:defRPr/>
            </a:pPr>
            <a:r>
              <a:rPr lang="pt-BR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/>
                <a:ea typeface="Roboto Black"/>
              </a:rPr>
              <a:t>Base com rodinhas e alça – </a:t>
            </a:r>
            <a:r>
              <a:rPr lang="pt-BR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/>
                <a:ea typeface="Roboto Black"/>
              </a:rPr>
              <a:t>Transporte</a:t>
            </a:r>
          </a:p>
          <a:p>
            <a:pPr algn="r">
              <a:lnSpc>
                <a:spcPts val="2500"/>
              </a:lnSpc>
              <a:defRPr/>
            </a:pPr>
            <a:r>
              <a:rPr lang="pt-BR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/>
                <a:ea typeface="Roboto Black"/>
              </a:rPr>
              <a:t> com facilidade</a:t>
            </a:r>
          </a:p>
          <a:p>
            <a:pPr algn="r">
              <a:lnSpc>
                <a:spcPts val="2500"/>
              </a:lnSpc>
              <a:defRPr/>
            </a:pPr>
            <a:r>
              <a:rPr lang="pt-BR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/>
                <a:ea typeface="Roboto Black"/>
              </a:rPr>
              <a:t>Desmontável e supercompacto </a:t>
            </a:r>
            <a:endParaRPr lang="pt-BR" sz="1500" dirty="0">
              <a:solidFill>
                <a:schemeClr val="tx1">
                  <a:lumMod val="65000"/>
                  <a:lumOff val="35000"/>
                </a:schemeClr>
              </a:solidFill>
              <a:latin typeface="Montserrat"/>
              <a:ea typeface="Roboto Black"/>
            </a:endParaRPr>
          </a:p>
          <a:p>
            <a:pPr algn="r">
              <a:lnSpc>
                <a:spcPts val="2500"/>
              </a:lnSpc>
              <a:defRPr/>
            </a:pPr>
            <a:r>
              <a:rPr lang="pt-BR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/>
                <a:ea typeface="Roboto Black"/>
              </a:rPr>
              <a:t>8,4L</a:t>
            </a:r>
            <a:r>
              <a:rPr lang="pt-BR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/>
                <a:ea typeface="Roboto Black"/>
              </a:rPr>
              <a:t> – Tanque de água removível </a:t>
            </a:r>
          </a:p>
          <a:p>
            <a:pPr algn="r">
              <a:lnSpc>
                <a:spcPts val="2500"/>
              </a:lnSpc>
              <a:defRPr/>
            </a:pPr>
            <a:r>
              <a:rPr lang="pt-BR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/>
                <a:ea typeface="Roboto Black"/>
              </a:rPr>
              <a:t>Função oscilar, </a:t>
            </a:r>
            <a:r>
              <a:rPr lang="pt-BR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/>
                <a:ea typeface="Roboto Black"/>
              </a:rPr>
              <a:t>distribui o ar em todo ambiente</a:t>
            </a:r>
          </a:p>
          <a:p>
            <a:pPr algn="r">
              <a:lnSpc>
                <a:spcPts val="2500"/>
              </a:lnSpc>
              <a:defRPr/>
            </a:pPr>
            <a:endParaRPr lang="pt-BR" sz="1500" dirty="0">
              <a:solidFill>
                <a:schemeClr val="tx1">
                  <a:lumMod val="65000"/>
                  <a:lumOff val="35000"/>
                </a:schemeClr>
              </a:solidFill>
              <a:latin typeface="Montserrat"/>
              <a:ea typeface="Roboto Black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9C16C947-3033-794B-61FD-916997BB87D3}"/>
              </a:ext>
            </a:extLst>
          </p:cNvPr>
          <p:cNvSpPr txBox="1"/>
          <p:nvPr/>
        </p:nvSpPr>
        <p:spPr>
          <a:xfrm>
            <a:off x="111547" y="780460"/>
            <a:ext cx="2155845" cy="58477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3200" dirty="0">
                <a:solidFill>
                  <a:schemeClr val="bg1"/>
                </a:solidFill>
                <a:latin typeface="Misses" panose="020B0604020202020204" charset="0"/>
                <a:ea typeface="Roboto Black"/>
              </a:rPr>
              <a:t>Climatizador</a:t>
            </a:r>
          </a:p>
        </p:txBody>
      </p:sp>
      <p:sp>
        <p:nvSpPr>
          <p:cNvPr id="16" name="Elipse 15">
            <a:extLst>
              <a:ext uri="{FF2B5EF4-FFF2-40B4-BE49-F238E27FC236}">
                <a16:creationId xmlns:a16="http://schemas.microsoft.com/office/drawing/2014/main" id="{A073065A-355F-4B07-939F-5A709B78D0C8}"/>
              </a:ext>
            </a:extLst>
          </p:cNvPr>
          <p:cNvSpPr/>
          <p:nvPr/>
        </p:nvSpPr>
        <p:spPr>
          <a:xfrm>
            <a:off x="7051109" y="780460"/>
            <a:ext cx="2154488" cy="1936038"/>
          </a:xfrm>
          <a:prstGeom prst="ellipse">
            <a:avLst/>
          </a:prstGeom>
          <a:solidFill>
            <a:srgbClr val="FF6C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200" dirty="0">
              <a:solidFill>
                <a:srgbClr val="FFFFFF"/>
              </a:solidFill>
              <a:latin typeface="Montserrat" panose="00000500000000000000" pitchFamily="2" charset="0"/>
              <a:ea typeface="Vodka Brush" panose="00000500000000000000" pitchFamily="50" charset="0"/>
            </a:endParaRPr>
          </a:p>
        </p:txBody>
      </p:sp>
      <p:sp>
        <p:nvSpPr>
          <p:cNvPr id="29" name="CaixaDeTexto 28">
            <a:extLst>
              <a:ext uri="{FF2B5EF4-FFF2-40B4-BE49-F238E27FC236}">
                <a16:creationId xmlns:a16="http://schemas.microsoft.com/office/drawing/2014/main" id="{B8A87827-0D78-0B30-E403-907A24433EE8}"/>
              </a:ext>
            </a:extLst>
          </p:cNvPr>
          <p:cNvSpPr txBox="1"/>
          <p:nvPr/>
        </p:nvSpPr>
        <p:spPr>
          <a:xfrm>
            <a:off x="7017963" y="1261075"/>
            <a:ext cx="2220780" cy="1024639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>
              <a:lnSpc>
                <a:spcPts val="2500"/>
              </a:lnSpc>
              <a:defRPr/>
            </a:pPr>
            <a:r>
              <a:rPr lang="pt-BR" sz="2800" dirty="0">
                <a:solidFill>
                  <a:schemeClr val="bg1"/>
                </a:solidFill>
                <a:latin typeface="Misses" panose="020B0604020202020204" charset="0"/>
              </a:rPr>
              <a:t>3 em 1</a:t>
            </a:r>
            <a:endParaRPr lang="pt-BR" sz="2800" i="0" dirty="0">
              <a:solidFill>
                <a:schemeClr val="bg1"/>
              </a:solidFill>
              <a:effectLst/>
              <a:latin typeface="Misses" panose="020B0604020202020204" charset="0"/>
            </a:endParaRPr>
          </a:p>
          <a:p>
            <a:pPr algn="ctr">
              <a:lnSpc>
                <a:spcPts val="2500"/>
              </a:lnSpc>
              <a:defRPr/>
            </a:pPr>
            <a:r>
              <a:rPr lang="pt-BR" sz="1600" i="0" dirty="0">
                <a:solidFill>
                  <a:schemeClr val="bg1"/>
                </a:solidFill>
                <a:effectLst/>
                <a:latin typeface="Montserrat" panose="00000500000000000000" pitchFamily="2" charset="0"/>
              </a:rPr>
              <a:t>Climatiza, umidifica</a:t>
            </a:r>
            <a:r>
              <a:rPr lang="pt-BR" sz="1600" dirty="0">
                <a:solidFill>
                  <a:schemeClr val="bg1"/>
                </a:solidFill>
                <a:latin typeface="Montserrat" panose="00000500000000000000" pitchFamily="2" charset="0"/>
              </a:rPr>
              <a:t> e</a:t>
            </a:r>
            <a:r>
              <a:rPr lang="pt-BR" sz="1600" i="0" dirty="0">
                <a:solidFill>
                  <a:schemeClr val="bg1"/>
                </a:solidFill>
                <a:effectLst/>
                <a:latin typeface="Montserrat" panose="00000500000000000000" pitchFamily="2" charset="0"/>
              </a:rPr>
              <a:t> ventila</a:t>
            </a:r>
          </a:p>
        </p:txBody>
      </p:sp>
      <p:pic>
        <p:nvPicPr>
          <p:cNvPr id="33" name="Gráfico 32">
            <a:extLst>
              <a:ext uri="{FF2B5EF4-FFF2-40B4-BE49-F238E27FC236}">
                <a16:creationId xmlns:a16="http://schemas.microsoft.com/office/drawing/2014/main" id="{949E4210-5878-0605-0129-1CFE750D3FB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819685" y="6422059"/>
            <a:ext cx="1174872" cy="233923"/>
          </a:xfrm>
          <a:prstGeom prst="rect">
            <a:avLst/>
          </a:prstGeom>
        </p:spPr>
      </p:pic>
      <p:sp>
        <p:nvSpPr>
          <p:cNvPr id="19" name="Elipse 18">
            <a:extLst>
              <a:ext uri="{FF2B5EF4-FFF2-40B4-BE49-F238E27FC236}">
                <a16:creationId xmlns:a16="http://schemas.microsoft.com/office/drawing/2014/main" id="{FB8D147C-3659-4A5E-814B-6BDCAB1774AB}"/>
              </a:ext>
            </a:extLst>
          </p:cNvPr>
          <p:cNvSpPr>
            <a:spLocks/>
          </p:cNvSpPr>
          <p:nvPr/>
        </p:nvSpPr>
        <p:spPr>
          <a:xfrm>
            <a:off x="2350950" y="3007788"/>
            <a:ext cx="1718825" cy="1561041"/>
          </a:xfrm>
          <a:prstGeom prst="ellipse">
            <a:avLst/>
          </a:prstGeom>
          <a:solidFill>
            <a:srgbClr val="FF6C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8C25BAE3-F423-C952-005F-572598715966}"/>
              </a:ext>
            </a:extLst>
          </p:cNvPr>
          <p:cNvSpPr txBox="1"/>
          <p:nvPr/>
        </p:nvSpPr>
        <p:spPr>
          <a:xfrm>
            <a:off x="2260632" y="3424045"/>
            <a:ext cx="1899459" cy="948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500"/>
              </a:lnSpc>
              <a:defRPr/>
            </a:pPr>
            <a:r>
              <a:rPr lang="pt-BR" b="1" dirty="0">
                <a:solidFill>
                  <a:schemeClr val="bg1"/>
                </a:solidFill>
                <a:latin typeface="Montserrat" panose="00000500000000000000" pitchFamily="2" charset="0"/>
                <a:ea typeface="Roboto Black"/>
              </a:rPr>
              <a:t>Desmontável</a:t>
            </a:r>
          </a:p>
          <a:p>
            <a:pPr algn="ctr">
              <a:lnSpc>
                <a:spcPts val="2500"/>
              </a:lnSpc>
              <a:defRPr/>
            </a:pPr>
            <a:r>
              <a:rPr lang="pt-BR" sz="1300" i="0" dirty="0">
                <a:solidFill>
                  <a:schemeClr val="bg1"/>
                </a:solidFill>
                <a:effectLst/>
                <a:latin typeface="Montserrat" panose="00000500000000000000" pitchFamily="2" charset="0"/>
              </a:rPr>
              <a:t>e super compacto</a:t>
            </a:r>
          </a:p>
          <a:p>
            <a:endParaRPr lang="pt-BR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49B076F-DB8F-9D29-AC1D-9284F1E9EA3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87" t="40713" r="21219" b="45344"/>
          <a:stretch/>
        </p:blipFill>
        <p:spPr bwMode="auto">
          <a:xfrm>
            <a:off x="373012" y="1227564"/>
            <a:ext cx="1797304" cy="520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agem 10" descr="Imagem em preto e branco de computador&#10;&#10;Descrição gerada automaticamente com confiança média">
            <a:extLst>
              <a:ext uri="{FF2B5EF4-FFF2-40B4-BE49-F238E27FC236}">
                <a16:creationId xmlns:a16="http://schemas.microsoft.com/office/drawing/2014/main" id="{2DEE7FCC-F977-3C12-C1AB-37C3B6690D0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534537" y="2195583"/>
            <a:ext cx="5481317" cy="5481317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AEC7CFA8-5644-2DA7-36C9-7DDAAF73FD7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98010" y="5241025"/>
            <a:ext cx="5194543" cy="1051854"/>
          </a:xfrm>
          <a:prstGeom prst="rect">
            <a:avLst/>
          </a:prstGeom>
        </p:spPr>
      </p:pic>
      <p:pic>
        <p:nvPicPr>
          <p:cNvPr id="20" name="Imagem 19" descr="Uma imagem contendo aparelho, em pé, geladeira, porta&#10;&#10;Descrição gerada automaticamente">
            <a:extLst>
              <a:ext uri="{FF2B5EF4-FFF2-40B4-BE49-F238E27FC236}">
                <a16:creationId xmlns:a16="http://schemas.microsoft.com/office/drawing/2014/main" id="{0BCB44E4-3D6E-7921-B7E3-93306CD97EC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59207" y="-26757"/>
            <a:ext cx="5749385" cy="5749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71032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03c0193-ba22-43d4-8742-e85cd1d8c1c2">
      <Terms xmlns="http://schemas.microsoft.com/office/infopath/2007/PartnerControls"/>
    </lcf76f155ced4ddcb4097134ff3c332f>
    <TaxCatchAll xmlns="b965df5c-a923-4a0f-87c4-1c1c48020ee7" xsi:nil="true"/>
    <SharedWithUsers xmlns="b965df5c-a923-4a0f-87c4-1c1c48020ee7">
      <UserInfo>
        <DisplayName>Souza, Beatriz</DisplayName>
        <AccountId>1155</AccountId>
        <AccountType/>
      </UserInfo>
      <UserInfo>
        <DisplayName>Machado, Sabrina</DisplayName>
        <AccountId>152</AccountId>
        <AccountType/>
      </UserInfo>
      <UserInfo>
        <DisplayName>Pereira, Bruno</DisplayName>
        <AccountId>203</AccountId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5F9E485FABB424F8C3537E4B78A8BC4" ma:contentTypeVersion="18" ma:contentTypeDescription="Create a new document." ma:contentTypeScope="" ma:versionID="892b2f64bd854308fdc80dc6becd359b">
  <xsd:schema xmlns:xsd="http://www.w3.org/2001/XMLSchema" xmlns:xs="http://www.w3.org/2001/XMLSchema" xmlns:p="http://schemas.microsoft.com/office/2006/metadata/properties" xmlns:ns2="203c0193-ba22-43d4-8742-e85cd1d8c1c2" xmlns:ns3="b965df5c-a923-4a0f-87c4-1c1c48020ee7" targetNamespace="http://schemas.microsoft.com/office/2006/metadata/properties" ma:root="true" ma:fieldsID="d9124203f96e97f5d07f81cc2218fca2" ns2:_="" ns3:_="">
    <xsd:import namespace="203c0193-ba22-43d4-8742-e85cd1d8c1c2"/>
    <xsd:import namespace="b965df5c-a923-4a0f-87c4-1c1c48020ee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03c0193-ba22-43d4-8742-e85cd1d8c1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ff526ff8-b0a4-4770-9394-5a765caf771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65df5c-a923-4a0f-87c4-1c1c48020ee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274e368f-41c9-4ecd-8abd-5ad090e41883}" ma:internalName="TaxCatchAll" ma:showField="CatchAllData" ma:web="b965df5c-a923-4a0f-87c4-1c1c48020ee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3C53883-BBF6-4ED4-BDB9-871D12B48254}">
  <ds:schemaRefs>
    <ds:schemaRef ds:uri="203c0193-ba22-43d4-8742-e85cd1d8c1c2"/>
    <ds:schemaRef ds:uri="b965df5c-a923-4a0f-87c4-1c1c48020ee7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59BF4F7-2854-4A06-A7A8-B16B25B930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13CBE97-D1A2-4771-A6C2-E902200B6E0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03c0193-ba22-43d4-8742-e85cd1d8c1c2"/>
    <ds:schemaRef ds:uri="b965df5c-a923-4a0f-87c4-1c1c48020ee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2579</TotalTime>
  <Words>162</Words>
  <Application>Microsoft Office PowerPoint</Application>
  <PresentationFormat>Widescreen</PresentationFormat>
  <Paragraphs>33</Paragraphs>
  <Slides>3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10" baseType="lpstr">
      <vt:lpstr>Calibri</vt:lpstr>
      <vt:lpstr>Roboto Slab</vt:lpstr>
      <vt:lpstr>Montserrat</vt:lpstr>
      <vt:lpstr>Roboto</vt:lpstr>
      <vt:lpstr>Arial</vt:lpstr>
      <vt:lpstr>Misses</vt:lpstr>
      <vt:lpstr>Tema do Office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Machado, Sabrina</dc:creator>
  <cp:lastModifiedBy>Taiana Neu</cp:lastModifiedBy>
  <cp:revision>298</cp:revision>
  <dcterms:created xsi:type="dcterms:W3CDTF">2022-07-07T11:44:31Z</dcterms:created>
  <dcterms:modified xsi:type="dcterms:W3CDTF">2024-07-08T00:11:40Z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3f66e602-5f75-421e-8fff-1ce1c8a89ea9_Enabled">
    <vt:lpwstr>true</vt:lpwstr>
  </property>
  <property fmtid="{D5CDD505-2E9C-101B-9397-08002B2CF9AE}" pid="3" name="MSIP_Label_3f66e602-5f75-421e-8fff-1ce1c8a89ea9_SetDate">
    <vt:lpwstr>2023-06-13T14:52:47Z</vt:lpwstr>
  </property>
  <property fmtid="{D5CDD505-2E9C-101B-9397-08002B2CF9AE}" pid="4" name="MSIP_Label_3f66e602-5f75-421e-8fff-1ce1c8a89ea9_Method">
    <vt:lpwstr>Privileged</vt:lpwstr>
  </property>
  <property fmtid="{D5CDD505-2E9C-101B-9397-08002B2CF9AE}" pid="5" name="MSIP_Label_3f66e602-5f75-421e-8fff-1ce1c8a89ea9_Name">
    <vt:lpwstr>Public</vt:lpwstr>
  </property>
  <property fmtid="{D5CDD505-2E9C-101B-9397-08002B2CF9AE}" pid="6" name="MSIP_Label_3f66e602-5f75-421e-8fff-1ce1c8a89ea9_SiteId">
    <vt:lpwstr>666310ae-0b9d-4182-a5f8-8c8d8d802154</vt:lpwstr>
  </property>
  <property fmtid="{D5CDD505-2E9C-101B-9397-08002B2CF9AE}" pid="7" name="MSIP_Label_3f66e602-5f75-421e-8fff-1ce1c8a89ea9_ActionId">
    <vt:lpwstr>e06841d2-2407-4863-8b6f-f815cabaa1df</vt:lpwstr>
  </property>
  <property fmtid="{D5CDD505-2E9C-101B-9397-08002B2CF9AE}" pid="8" name="MSIP_Label_3f66e602-5f75-421e-8fff-1ce1c8a89ea9_ContentBits">
    <vt:lpwstr>0</vt:lpwstr>
  </property>
  <property fmtid="{D5CDD505-2E9C-101B-9397-08002B2CF9AE}" pid="9" name="ContentTypeId">
    <vt:lpwstr>0x01010025F9E485FABB424F8C3537E4B78A8BC4</vt:lpwstr>
  </property>
  <property fmtid="{D5CDD505-2E9C-101B-9397-08002B2CF9AE}" pid="10" name="MediaServiceImageTags">
    <vt:lpwstr/>
  </property>
</Properties>
</file>