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9"/>
  </p:notesMasterIdLst>
  <p:sldIdLst>
    <p:sldId id="619" r:id="rId5"/>
    <p:sldId id="635" r:id="rId6"/>
    <p:sldId id="636" r:id="rId7"/>
    <p:sldId id="630" r:id="rId8"/>
  </p:sldIdLst>
  <p:sldSz cx="12192000" cy="6858000"/>
  <p:notesSz cx="6858000" cy="9144000"/>
  <p:embeddedFontLst>
    <p:embeddedFont>
      <p:font typeface="Misses" panose="02000500000000000000" pitchFamily="2" charset="0"/>
      <p:regular r:id="rId10"/>
    </p:embeddedFont>
    <p:embeddedFont>
      <p:font typeface="Montserrat" panose="00000500000000000000" pitchFamily="2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  <p:embeddedFont>
      <p:font typeface="Roboto Slab" pitchFamily="2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6" roundtripDataSignature="AMtx7mhJFraOghrYPj+z9twzT8R41o/G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66B7"/>
    <a:srgbClr val="FF7711"/>
    <a:srgbClr val="00C23B"/>
    <a:srgbClr val="00C4DF"/>
    <a:srgbClr val="FF6CB4"/>
    <a:srgbClr val="FFB600"/>
    <a:srgbClr val="FF0060"/>
    <a:srgbClr val="FFB700"/>
    <a:srgbClr val="00C5E2"/>
    <a:srgbClr val="6CBD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16079-AD4A-A7F0-28A7-61899031C858}" v="99" dt="2023-11-28T18:51:33.477"/>
    <p1510:client id="{0316C439-9B9A-DB2E-95CC-90B425D409F7}" v="116" dt="2023-08-08T20:48:49.393"/>
    <p1510:client id="{10D7843A-D30B-A784-79AC-76E89FDCE616}" v="12" dt="2023-08-04T18:52:56.730"/>
    <p1510:client id="{21A44926-8945-40F9-BCE1-B33A4C8B94FD}" v="49" dt="2023-07-27T10:07:29.621"/>
    <p1510:client id="{2434A64B-A260-30A0-FA6A-E730FF39613B}" v="114" dt="2023-08-08T20:08:16.106"/>
    <p1510:client id="{84991E61-D210-588B-8CB8-D99B4367ED18}" v="42" dt="2023-09-26T18:40:15.343"/>
    <p1510:client id="{84B10E1A-293C-4EC8-9756-F76951F76DF3}" v="5" dt="2023-07-26T16:57:07.831"/>
    <p1510:client id="{913001DE-8DAB-C208-5CA7-5847C16C2FE0}" v="3" dt="2023-09-28T17:15:39.360"/>
    <p1510:client id="{93539602-7C6B-4EA9-AA41-7BADD43BC7A8}" vWet="2" dt="2023-08-08T18:31:02.296"/>
    <p1510:client id="{996799F2-F874-1208-98F4-F4047D035C19}" v="230" dt="2023-09-26T18:21:20.211"/>
    <p1510:client id="{A7D4C493-9846-85C3-C41E-73A04DD49E50}" v="58" dt="2023-11-28T18:59:06.207"/>
    <p1510:client id="{C40DC359-C95D-CD68-E01E-EC68A97B8EE8}" v="205" dt="2023-08-04T19:41:37.254"/>
    <p1510:client id="{CDDA87F6-4FD5-2B64-D5EC-AF3DB11BFB46}" v="680" dt="2023-09-26T17:54:03.337"/>
    <p1510:client id="{D60755D3-9249-1961-A5AF-1226235BCEEC}" v="824" dt="2023-08-04T18:40:13.292"/>
    <p1510:client id="{EA710624-D4DA-DF11-8169-C9046FFFA6F3}" v="1999" dt="2023-08-08T18:45:45.951"/>
    <p1510:client id="{F12C0235-CEC0-4643-9179-6A401A33C672}" v="662" dt="2023-07-27T10:32:18.048"/>
    <p1510:client id="{FF9481DC-4728-EBC8-AF44-F8484E8869F7}" v="193" dt="2023-07-26T16:40:12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30" autoAdjust="0"/>
  </p:normalViewPr>
  <p:slideViewPr>
    <p:cSldViewPr snapToGrid="0">
      <p:cViewPr varScale="1">
        <p:scale>
          <a:sx n="108" d="100"/>
          <a:sy n="108" d="100"/>
        </p:scale>
        <p:origin x="8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46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4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04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2440" y="0"/>
            <a:ext cx="790956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3"/>
          </p:nvPr>
        </p:nvSpPr>
        <p:spPr>
          <a:xfrm>
            <a:off x="645695" y="2285999"/>
            <a:ext cx="3200400" cy="40358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rgbClr val="69615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645695" y="438150"/>
            <a:ext cx="3200400" cy="18478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3200" b="0" i="0" baseline="0">
                <a:solidFill>
                  <a:srgbClr val="298FC2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6982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14.svg"/><Relationship Id="rId7" Type="http://schemas.openxmlformats.org/officeDocument/2006/relationships/image" Target="../media/image32.svg"/><Relationship Id="rId12" Type="http://schemas.openxmlformats.org/officeDocument/2006/relationships/image" Target="../media/image3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11" Type="http://schemas.openxmlformats.org/officeDocument/2006/relationships/image" Target="../media/image36.svg"/><Relationship Id="rId5" Type="http://schemas.openxmlformats.org/officeDocument/2006/relationships/image" Target="../media/image30.sv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svg"/><Relationship Id="rId5" Type="http://schemas.openxmlformats.org/officeDocument/2006/relationships/image" Target="../media/image13.png"/><Relationship Id="rId10" Type="http://schemas.openxmlformats.org/officeDocument/2006/relationships/image" Target="../media/image44.png"/><Relationship Id="rId4" Type="http://schemas.openxmlformats.org/officeDocument/2006/relationships/image" Target="../media/image40.svg"/><Relationship Id="rId9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A13ADE55-6D0B-B516-7DF1-329319347C9C}"/>
              </a:ext>
            </a:extLst>
          </p:cNvPr>
          <p:cNvSpPr/>
          <p:nvPr/>
        </p:nvSpPr>
        <p:spPr>
          <a:xfrm>
            <a:off x="-1" y="-42357"/>
            <a:ext cx="12192000" cy="6637913"/>
          </a:xfrm>
          <a:prstGeom prst="rect">
            <a:avLst/>
          </a:prstGeom>
          <a:solidFill>
            <a:srgbClr val="00C23B"/>
          </a:solidFill>
          <a:ln>
            <a:solidFill>
              <a:srgbClr val="00C23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DB11FF8A-53BA-7843-FB3F-7F1AB0B62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5880" y="4223897"/>
            <a:ext cx="1371046" cy="1875109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D4A872DB-F21E-5A82-9704-117482FB85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3955313"/>
            <a:ext cx="12191999" cy="290268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E2008F77-A3EC-3BC2-C6AD-7860490489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0635" y="6445025"/>
            <a:ext cx="644688" cy="296107"/>
          </a:xfrm>
          <a:prstGeom prst="rect">
            <a:avLst/>
          </a:prstGeom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89618A80-C967-39DD-0CE3-4DB9EA751939}"/>
              </a:ext>
            </a:extLst>
          </p:cNvPr>
          <p:cNvSpPr/>
          <p:nvPr/>
        </p:nvSpPr>
        <p:spPr>
          <a:xfrm>
            <a:off x="9038412" y="264922"/>
            <a:ext cx="4064664" cy="4156158"/>
          </a:xfrm>
          <a:prstGeom prst="ellipse">
            <a:avLst/>
          </a:prstGeom>
          <a:solidFill>
            <a:srgbClr val="FF7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5890C610-B4E5-F744-C241-5E05915C7360}"/>
              </a:ext>
            </a:extLst>
          </p:cNvPr>
          <p:cNvSpPr/>
          <p:nvPr/>
        </p:nvSpPr>
        <p:spPr>
          <a:xfrm>
            <a:off x="4488361" y="5065137"/>
            <a:ext cx="1626304" cy="1544261"/>
          </a:xfrm>
          <a:prstGeom prst="ellipse">
            <a:avLst/>
          </a:prstGeom>
          <a:solidFill>
            <a:srgbClr val="816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1" name="Gráfico 50">
            <a:extLst>
              <a:ext uri="{FF2B5EF4-FFF2-40B4-BE49-F238E27FC236}">
                <a16:creationId xmlns:a16="http://schemas.microsoft.com/office/drawing/2014/main" id="{06DE35EC-14F7-EBD3-19C7-AE51691CB3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940" y="5837268"/>
            <a:ext cx="3172761" cy="631713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58801055-CF41-38DF-117B-51E778053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2956" y="1322125"/>
            <a:ext cx="655531" cy="65553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FB0BCAC-932A-72CF-FEA4-77368490C01C}"/>
              </a:ext>
            </a:extLst>
          </p:cNvPr>
          <p:cNvSpPr txBox="1"/>
          <p:nvPr/>
        </p:nvSpPr>
        <p:spPr>
          <a:xfrm>
            <a:off x="347774" y="1494559"/>
            <a:ext cx="126704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NOVO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89D1B0-3349-EC86-6539-DFC4CE16255D}"/>
              </a:ext>
            </a:extLst>
          </p:cNvPr>
          <p:cNvSpPr txBox="1"/>
          <p:nvPr/>
        </p:nvSpPr>
        <p:spPr>
          <a:xfrm>
            <a:off x="911077" y="1634972"/>
            <a:ext cx="6075119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Misses"/>
              </a:rPr>
              <a:t>Sanduicheira</a:t>
            </a:r>
          </a:p>
          <a:p>
            <a:endParaRPr lang="pt-BR" sz="7200" dirty="0">
              <a:solidFill>
                <a:schemeClr val="bg1"/>
              </a:solidFill>
              <a:latin typeface="Misse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15B8408-2013-77B9-A9AB-A40FCDEC4F6B}"/>
              </a:ext>
            </a:extLst>
          </p:cNvPr>
          <p:cNvSpPr txBox="1"/>
          <p:nvPr/>
        </p:nvSpPr>
        <p:spPr>
          <a:xfrm>
            <a:off x="4724953" y="5637212"/>
            <a:ext cx="137104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sz="2000" b="1" dirty="0">
                <a:solidFill>
                  <a:schemeClr val="bg1"/>
                </a:solidFill>
              </a:rPr>
              <a:t>SAN230</a:t>
            </a: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58E910DC-9DB3-E1CB-CF60-EDFCA92442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042596" cy="104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0F4357EE-2C58-8A10-28FF-C1A066C48E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57317" y="481217"/>
            <a:ext cx="6917240" cy="6924158"/>
          </a:xfrm>
          <a:prstGeom prst="rect">
            <a:avLst/>
          </a:prstGeom>
        </p:spPr>
      </p:pic>
      <p:pic>
        <p:nvPicPr>
          <p:cNvPr id="14" name="Imagem 1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3EDC2271-5163-9832-C841-89439C82224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4787" t="51496" r="21478" b="34081"/>
          <a:stretch/>
        </p:blipFill>
        <p:spPr>
          <a:xfrm>
            <a:off x="1994445" y="2554489"/>
            <a:ext cx="2493916" cy="75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3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2;p2">
            <a:extLst>
              <a:ext uri="{FF2B5EF4-FFF2-40B4-BE49-F238E27FC236}">
                <a16:creationId xmlns:a16="http://schemas.microsoft.com/office/drawing/2014/main" id="{6B6E4C0D-9B43-AD25-1B47-4F2691C13257}"/>
              </a:ext>
            </a:extLst>
          </p:cNvPr>
          <p:cNvSpPr txBox="1"/>
          <p:nvPr/>
        </p:nvSpPr>
        <p:spPr>
          <a:xfrm>
            <a:off x="5847951" y="535211"/>
            <a:ext cx="555917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pt-BR" sz="1600" i="0" u="none" strike="noStrike" cap="none" dirty="0" err="1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Cadence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oferece para o varejista um </a:t>
            </a:r>
            <a:r>
              <a:rPr lang="pt-BR" sz="1600" b="1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mix variado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que atende as necessidades dos consumidores, em várias pistas de preço. </a:t>
            </a:r>
            <a:endParaRPr lang="pt-BR" sz="16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/>
          <p:nvPr/>
        </p:nvSpPr>
        <p:spPr>
          <a:xfrm>
            <a:off x="-698750" y="5019319"/>
            <a:ext cx="1626416" cy="1678371"/>
          </a:xfrm>
          <a:prstGeom prst="ellipse">
            <a:avLst/>
          </a:prstGeom>
          <a:solidFill>
            <a:srgbClr val="FF7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0DE09E3-663E-5CB6-3302-050368C675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grpSp>
        <p:nvGrpSpPr>
          <p:cNvPr id="2066" name="Agrupar 2065">
            <a:extLst>
              <a:ext uri="{FF2B5EF4-FFF2-40B4-BE49-F238E27FC236}">
                <a16:creationId xmlns:a16="http://schemas.microsoft.com/office/drawing/2014/main" id="{AC136462-DD3F-C6F6-48A9-F0B9BAD6A897}"/>
              </a:ext>
            </a:extLst>
          </p:cNvPr>
          <p:cNvGrpSpPr/>
          <p:nvPr/>
        </p:nvGrpSpPr>
        <p:grpSpPr>
          <a:xfrm>
            <a:off x="0" y="-1"/>
            <a:ext cx="5721974" cy="2945220"/>
            <a:chOff x="2" y="-1"/>
            <a:chExt cx="4769757" cy="2455094"/>
          </a:xfrm>
          <a:solidFill>
            <a:srgbClr val="8166B7"/>
          </a:solidFill>
        </p:grpSpPr>
        <p:pic>
          <p:nvPicPr>
            <p:cNvPr id="2067" name="Gráfico 2066">
              <a:extLst>
                <a:ext uri="{FF2B5EF4-FFF2-40B4-BE49-F238E27FC236}">
                  <a16:creationId xmlns:a16="http://schemas.microsoft.com/office/drawing/2014/main" id="{0C369F51-C8A0-9EB0-600A-743B07310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804"/>
            <a:stretch/>
          </p:blipFill>
          <p:spPr>
            <a:xfrm>
              <a:off x="2" y="-1"/>
              <a:ext cx="4769757" cy="2030819"/>
            </a:xfrm>
            <a:prstGeom prst="rect">
              <a:avLst/>
            </a:prstGeom>
          </p:spPr>
        </p:pic>
        <p:sp>
          <p:nvSpPr>
            <p:cNvPr id="2068" name="Elipse 2067">
              <a:extLst>
                <a:ext uri="{FF2B5EF4-FFF2-40B4-BE49-F238E27FC236}">
                  <a16:creationId xmlns:a16="http://schemas.microsoft.com/office/drawing/2014/main" id="{743BF8C4-CD6D-4228-23AD-BFE01747A2BF}"/>
                </a:ext>
              </a:extLst>
            </p:cNvPr>
            <p:cNvSpPr/>
            <p:nvPr/>
          </p:nvSpPr>
          <p:spPr>
            <a:xfrm>
              <a:off x="134075" y="1547177"/>
              <a:ext cx="907916" cy="907916"/>
            </a:xfrm>
            <a:prstGeom prst="ellipse">
              <a:avLst/>
            </a:prstGeom>
            <a:solidFill>
              <a:srgbClr val="00C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069" name="CaixaDeTexto 2068">
            <a:extLst>
              <a:ext uri="{FF2B5EF4-FFF2-40B4-BE49-F238E27FC236}">
                <a16:creationId xmlns:a16="http://schemas.microsoft.com/office/drawing/2014/main" id="{AC3C6078-77EE-D8BD-2DB2-D1FCF153EC7A}"/>
              </a:ext>
            </a:extLst>
          </p:cNvPr>
          <p:cNvSpPr txBox="1"/>
          <p:nvPr/>
        </p:nvSpPr>
        <p:spPr>
          <a:xfrm>
            <a:off x="588465" y="714258"/>
            <a:ext cx="4700981" cy="749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pt-BR" sz="4000" b="1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Solução</a:t>
            </a:r>
            <a:r>
              <a:rPr lang="pt-BR" sz="2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 completa</a:t>
            </a:r>
            <a:endParaRPr lang="pt-BR" sz="2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>
              <a:lnSpc>
                <a:spcPts val="2500"/>
              </a:lnSpc>
              <a:defRPr/>
            </a:pPr>
            <a:endParaRPr lang="pt-BR" sz="2800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E6EDA88-D1B8-2C80-8839-31549DAC51EA}"/>
              </a:ext>
            </a:extLst>
          </p:cNvPr>
          <p:cNvSpPr txBox="1"/>
          <p:nvPr/>
        </p:nvSpPr>
        <p:spPr>
          <a:xfrm>
            <a:off x="733087" y="1089168"/>
            <a:ext cx="281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para o cliente e para</a:t>
            </a:r>
            <a:b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</a:b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o consumidor</a:t>
            </a:r>
            <a:endParaRPr lang="pt-BR" sz="1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2051" name="Google Shape;164;p6">
            <a:extLst>
              <a:ext uri="{FF2B5EF4-FFF2-40B4-BE49-F238E27FC236}">
                <a16:creationId xmlns:a16="http://schemas.microsoft.com/office/drawing/2014/main" id="{D6783993-05E8-7E24-1A1E-BE810B7148B0}"/>
              </a:ext>
            </a:extLst>
          </p:cNvPr>
          <p:cNvSpPr txBox="1"/>
          <p:nvPr/>
        </p:nvSpPr>
        <p:spPr>
          <a:xfrm>
            <a:off x="4000093" y="1877098"/>
            <a:ext cx="41918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7711"/>
                </a:solidFill>
                <a:latin typeface="Montserrat"/>
                <a:ea typeface="Montserrat"/>
                <a:cs typeface="Montserrat"/>
                <a:sym typeface="Montserrat"/>
              </a:rPr>
              <a:t>NOSSO MIX DE SANDUICHEIRAS:</a:t>
            </a:r>
            <a:endParaRPr b="1" i="0" u="none" strike="noStrike" cap="none" dirty="0">
              <a:solidFill>
                <a:srgbClr val="FF771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52" name="Google Shape;163;p6">
            <a:extLst>
              <a:ext uri="{FF2B5EF4-FFF2-40B4-BE49-F238E27FC236}">
                <a16:creationId xmlns:a16="http://schemas.microsoft.com/office/drawing/2014/main" id="{087FA48E-5486-3E2B-8959-F7FC1164C542}"/>
              </a:ext>
            </a:extLst>
          </p:cNvPr>
          <p:cNvCxnSpPr>
            <a:cxnSpLocks/>
          </p:cNvCxnSpPr>
          <p:nvPr/>
        </p:nvCxnSpPr>
        <p:spPr>
          <a:xfrm flipV="1">
            <a:off x="1211490" y="5016407"/>
            <a:ext cx="9501838" cy="29285"/>
          </a:xfrm>
          <a:prstGeom prst="straightConnector1">
            <a:avLst/>
          </a:prstGeom>
          <a:noFill/>
          <a:ln w="19050" cap="flat" cmpd="sng">
            <a:solidFill>
              <a:srgbClr val="6ABF4B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AutoShape 22">
            <a:extLst>
              <a:ext uri="{FF2B5EF4-FFF2-40B4-BE49-F238E27FC236}">
                <a16:creationId xmlns:a16="http://schemas.microsoft.com/office/drawing/2014/main" id="{F3D762C8-6324-1083-F8C6-8AA88F6458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056" name="Google Shape;170;p6">
            <a:extLst>
              <a:ext uri="{FF2B5EF4-FFF2-40B4-BE49-F238E27FC236}">
                <a16:creationId xmlns:a16="http://schemas.microsoft.com/office/drawing/2014/main" id="{81D36A65-6C5A-6E85-C3A4-62F3EFD91ED3}"/>
              </a:ext>
            </a:extLst>
          </p:cNvPr>
          <p:cNvSpPr txBox="1"/>
          <p:nvPr/>
        </p:nvSpPr>
        <p:spPr>
          <a:xfrm>
            <a:off x="2715206" y="4662203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SAN260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" name="Google Shape;170;p6">
            <a:extLst>
              <a:ext uri="{FF2B5EF4-FFF2-40B4-BE49-F238E27FC236}">
                <a16:creationId xmlns:a16="http://schemas.microsoft.com/office/drawing/2014/main" id="{1F115A78-07FB-5EF3-A9EB-A2668CEFA47A}"/>
              </a:ext>
            </a:extLst>
          </p:cNvPr>
          <p:cNvSpPr txBox="1"/>
          <p:nvPr/>
        </p:nvSpPr>
        <p:spPr>
          <a:xfrm>
            <a:off x="6836477" y="4658338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SAN261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206E6B64-DE90-DAAE-AAD0-228727F4FAAB}"/>
              </a:ext>
            </a:extLst>
          </p:cNvPr>
          <p:cNvGrpSpPr/>
          <p:nvPr/>
        </p:nvGrpSpPr>
        <p:grpSpPr>
          <a:xfrm>
            <a:off x="1362815" y="4963158"/>
            <a:ext cx="854293" cy="154000"/>
            <a:chOff x="5129212" y="3238500"/>
            <a:chExt cx="1933575" cy="381000"/>
          </a:xfrm>
        </p:grpSpPr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1787CA0E-0C3F-8B3F-5D77-53BA64825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10" name="Gráfico 9">
              <a:extLst>
                <a:ext uri="{FF2B5EF4-FFF2-40B4-BE49-F238E27FC236}">
                  <a16:creationId xmlns:a16="http://schemas.microsoft.com/office/drawing/2014/main" id="{8A5618FA-E818-43D4-75CD-AE06D6424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pic>
        <p:nvPicPr>
          <p:cNvPr id="15" name="Imagem 14" descr="Uma imagem contendo no interior, mesa, bolo, escuro&#10;&#10;Descrição gerada automaticamente">
            <a:extLst>
              <a:ext uri="{FF2B5EF4-FFF2-40B4-BE49-F238E27FC236}">
                <a16:creationId xmlns:a16="http://schemas.microsoft.com/office/drawing/2014/main" id="{D97233A5-CE4A-1FAB-4512-BE3E899DED9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7" t="23864" r="24101" b="15223"/>
          <a:stretch/>
        </p:blipFill>
        <p:spPr>
          <a:xfrm>
            <a:off x="2589733" y="3710791"/>
            <a:ext cx="1267622" cy="879224"/>
          </a:xfrm>
          <a:prstGeom prst="rect">
            <a:avLst/>
          </a:prstGeom>
        </p:spPr>
      </p:pic>
      <p:pic>
        <p:nvPicPr>
          <p:cNvPr id="18" name="Imagem 17" descr="Foto preta e branca de jogo de vídeo game&#10;&#10;Descrição gerada automaticamente">
            <a:extLst>
              <a:ext uri="{FF2B5EF4-FFF2-40B4-BE49-F238E27FC236}">
                <a16:creationId xmlns:a16="http://schemas.microsoft.com/office/drawing/2014/main" id="{19154901-B4F2-1C76-9780-D8DAA441758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1" t="24250" r="24955" b="19193"/>
          <a:stretch/>
        </p:blipFill>
        <p:spPr>
          <a:xfrm>
            <a:off x="3951559" y="3755795"/>
            <a:ext cx="1335524" cy="815981"/>
          </a:xfrm>
          <a:prstGeom prst="rect">
            <a:avLst/>
          </a:prstGeom>
        </p:spPr>
      </p:pic>
      <p:pic>
        <p:nvPicPr>
          <p:cNvPr id="20" name="Imagem 19" descr="Uma imagem contendo mala, bagagem, carro, pedaço&#10;&#10;Descrição gerada automaticamente">
            <a:extLst>
              <a:ext uri="{FF2B5EF4-FFF2-40B4-BE49-F238E27FC236}">
                <a16:creationId xmlns:a16="http://schemas.microsoft.com/office/drawing/2014/main" id="{3B909C8E-F61D-44B5-1A2C-FBB7CA95AD0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76383" y="3786095"/>
            <a:ext cx="1127570" cy="728616"/>
          </a:xfrm>
          <a:prstGeom prst="rect">
            <a:avLst/>
          </a:prstGeom>
        </p:spPr>
      </p:pic>
      <p:pic>
        <p:nvPicPr>
          <p:cNvPr id="21" name="Imagem 20" descr="Imagem em preto e branco de mala de viagem&#10;&#10;Descrição gerada automaticamente com confiança média">
            <a:extLst>
              <a:ext uri="{FF2B5EF4-FFF2-40B4-BE49-F238E27FC236}">
                <a16:creationId xmlns:a16="http://schemas.microsoft.com/office/drawing/2014/main" id="{FD3AD8A2-5DCD-478E-42F9-EA2CB031C3C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53803" y="3749541"/>
            <a:ext cx="1107606" cy="828490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9A17AB4A-AEA9-128D-C87E-99D0B6366C6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658" y="3617802"/>
            <a:ext cx="2023555" cy="1136227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4D37431-AEDF-7229-8A7D-689212869C5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87183" y="3429110"/>
            <a:ext cx="489797" cy="592654"/>
          </a:xfrm>
          <a:prstGeom prst="rect">
            <a:avLst/>
          </a:prstGeom>
        </p:spPr>
      </p:pic>
      <p:pic>
        <p:nvPicPr>
          <p:cNvPr id="26" name="Imagem 25" descr="Tela de um aparelho eletrônico&#10;&#10;Descrição gerada automaticamente com confiança média">
            <a:extLst>
              <a:ext uri="{FF2B5EF4-FFF2-40B4-BE49-F238E27FC236}">
                <a16:creationId xmlns:a16="http://schemas.microsoft.com/office/drawing/2014/main" id="{48C86B2F-1E20-22BE-DA84-48DC093A0DA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371060" y="3629430"/>
            <a:ext cx="1166356" cy="1041945"/>
          </a:xfrm>
          <a:prstGeom prst="rect">
            <a:avLst/>
          </a:prstGeom>
        </p:spPr>
      </p:pic>
      <p:pic>
        <p:nvPicPr>
          <p:cNvPr id="28" name="Imagem 27" descr="Mouse de computador&#10;&#10;Descrição gerada automaticamente">
            <a:extLst>
              <a:ext uri="{FF2B5EF4-FFF2-40B4-BE49-F238E27FC236}">
                <a16:creationId xmlns:a16="http://schemas.microsoft.com/office/drawing/2014/main" id="{23B54EC0-CF89-914D-989F-830386A1287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5851" y="3533399"/>
            <a:ext cx="2356657" cy="1324699"/>
          </a:xfrm>
          <a:prstGeom prst="rect">
            <a:avLst/>
          </a:prstGeom>
        </p:spPr>
      </p:pic>
      <p:sp>
        <p:nvSpPr>
          <p:cNvPr id="29" name="Google Shape;170;p6">
            <a:extLst>
              <a:ext uri="{FF2B5EF4-FFF2-40B4-BE49-F238E27FC236}">
                <a16:creationId xmlns:a16="http://schemas.microsoft.com/office/drawing/2014/main" id="{22A777A9-9FCA-5DAF-32A8-A992096AD3A3}"/>
              </a:ext>
            </a:extLst>
          </p:cNvPr>
          <p:cNvSpPr txBox="1"/>
          <p:nvPr/>
        </p:nvSpPr>
        <p:spPr>
          <a:xfrm>
            <a:off x="1409679" y="4662203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SAN230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09E26DF0-54F8-C433-442C-EEC35A95FCE8}"/>
              </a:ext>
            </a:extLst>
          </p:cNvPr>
          <p:cNvSpPr txBox="1"/>
          <p:nvPr/>
        </p:nvSpPr>
        <p:spPr>
          <a:xfrm>
            <a:off x="967490" y="5117158"/>
            <a:ext cx="151687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 </a:t>
            </a:r>
          </a:p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Novo Design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  <p:sp>
        <p:nvSpPr>
          <p:cNvPr id="31" name="Google Shape;170;p6">
            <a:extLst>
              <a:ext uri="{FF2B5EF4-FFF2-40B4-BE49-F238E27FC236}">
                <a16:creationId xmlns:a16="http://schemas.microsoft.com/office/drawing/2014/main" id="{33B7223A-BBAE-DC08-685C-0FFA8ABA01D9}"/>
              </a:ext>
            </a:extLst>
          </p:cNvPr>
          <p:cNvSpPr txBox="1"/>
          <p:nvPr/>
        </p:nvSpPr>
        <p:spPr>
          <a:xfrm>
            <a:off x="4128806" y="4658338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SAN265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48" name="Google Shape;170;p6">
            <a:extLst>
              <a:ext uri="{FF2B5EF4-FFF2-40B4-BE49-F238E27FC236}">
                <a16:creationId xmlns:a16="http://schemas.microsoft.com/office/drawing/2014/main" id="{43C5EC0B-92C2-C927-13DC-421620008986}"/>
              </a:ext>
            </a:extLst>
          </p:cNvPr>
          <p:cNvSpPr txBox="1"/>
          <p:nvPr/>
        </p:nvSpPr>
        <p:spPr>
          <a:xfrm>
            <a:off x="5471350" y="4651045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SAN615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49" name="Google Shape;170;p6">
            <a:extLst>
              <a:ext uri="{FF2B5EF4-FFF2-40B4-BE49-F238E27FC236}">
                <a16:creationId xmlns:a16="http://schemas.microsoft.com/office/drawing/2014/main" id="{6747CCD0-AF8C-CA0A-79B8-25CA213D9BE3}"/>
              </a:ext>
            </a:extLst>
          </p:cNvPr>
          <p:cNvSpPr txBox="1"/>
          <p:nvPr/>
        </p:nvSpPr>
        <p:spPr>
          <a:xfrm>
            <a:off x="8137412" y="4664553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SAN266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50" name="Google Shape;170;p6">
            <a:extLst>
              <a:ext uri="{FF2B5EF4-FFF2-40B4-BE49-F238E27FC236}">
                <a16:creationId xmlns:a16="http://schemas.microsoft.com/office/drawing/2014/main" id="{9EDB28D5-BD3F-A648-1647-C4BDCFDDDC37}"/>
              </a:ext>
            </a:extLst>
          </p:cNvPr>
          <p:cNvSpPr txBox="1"/>
          <p:nvPr/>
        </p:nvSpPr>
        <p:spPr>
          <a:xfrm>
            <a:off x="9530242" y="4664553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0060"/>
                </a:solidFill>
                <a:latin typeface="Montserrat"/>
                <a:ea typeface="Calibri"/>
                <a:cs typeface="Calibri"/>
              </a:rPr>
              <a:t>SAN400</a:t>
            </a:r>
            <a:endParaRPr lang="en-US" sz="1300" b="1" i="0" u="none" strike="noStrike" cap="none" dirty="0">
              <a:solidFill>
                <a:srgbClr val="FF006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2059" name="CaixaDeTexto 2058">
            <a:extLst>
              <a:ext uri="{FF2B5EF4-FFF2-40B4-BE49-F238E27FC236}">
                <a16:creationId xmlns:a16="http://schemas.microsoft.com/office/drawing/2014/main" id="{75D2EA6F-8EB9-03A5-D088-B98D8798C043}"/>
              </a:ext>
            </a:extLst>
          </p:cNvPr>
          <p:cNvSpPr txBox="1"/>
          <p:nvPr/>
        </p:nvSpPr>
        <p:spPr>
          <a:xfrm>
            <a:off x="2375119" y="5107549"/>
            <a:ext cx="1516871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  <p:sp>
        <p:nvSpPr>
          <p:cNvPr id="2060" name="CaixaDeTexto 2059">
            <a:extLst>
              <a:ext uri="{FF2B5EF4-FFF2-40B4-BE49-F238E27FC236}">
                <a16:creationId xmlns:a16="http://schemas.microsoft.com/office/drawing/2014/main" id="{A3906756-279B-0312-6744-EECEFD98E081}"/>
              </a:ext>
            </a:extLst>
          </p:cNvPr>
          <p:cNvSpPr txBox="1"/>
          <p:nvPr/>
        </p:nvSpPr>
        <p:spPr>
          <a:xfrm>
            <a:off x="3881921" y="5117158"/>
            <a:ext cx="153485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</p:txBody>
      </p:sp>
      <p:sp>
        <p:nvSpPr>
          <p:cNvPr id="2061" name="CaixaDeTexto 2060">
            <a:extLst>
              <a:ext uri="{FF2B5EF4-FFF2-40B4-BE49-F238E27FC236}">
                <a16:creationId xmlns:a16="http://schemas.microsoft.com/office/drawing/2014/main" id="{CDA713A2-12EC-CCBC-4861-411DBA5615B6}"/>
              </a:ext>
            </a:extLst>
          </p:cNvPr>
          <p:cNvSpPr txBox="1"/>
          <p:nvPr/>
        </p:nvSpPr>
        <p:spPr>
          <a:xfrm>
            <a:off x="5312854" y="5101701"/>
            <a:ext cx="151687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Acabamento em inox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  <p:sp>
        <p:nvSpPr>
          <p:cNvPr id="2062" name="CaixaDeTexto 2061">
            <a:extLst>
              <a:ext uri="{FF2B5EF4-FFF2-40B4-BE49-F238E27FC236}">
                <a16:creationId xmlns:a16="http://schemas.microsoft.com/office/drawing/2014/main" id="{C14FFC47-FA46-987C-730A-E6B5C85A5977}"/>
              </a:ext>
            </a:extLst>
          </p:cNvPr>
          <p:cNvSpPr txBox="1"/>
          <p:nvPr/>
        </p:nvSpPr>
        <p:spPr>
          <a:xfrm>
            <a:off x="6741441" y="5086806"/>
            <a:ext cx="1516871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Colorida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  <p:sp>
        <p:nvSpPr>
          <p:cNvPr id="2063" name="CaixaDeTexto 2062">
            <a:extLst>
              <a:ext uri="{FF2B5EF4-FFF2-40B4-BE49-F238E27FC236}">
                <a16:creationId xmlns:a16="http://schemas.microsoft.com/office/drawing/2014/main" id="{F1638F9D-8698-FE4A-890F-EBDF4BF48E28}"/>
              </a:ext>
            </a:extLst>
          </p:cNvPr>
          <p:cNvSpPr txBox="1"/>
          <p:nvPr/>
        </p:nvSpPr>
        <p:spPr>
          <a:xfrm>
            <a:off x="8079074" y="5105199"/>
            <a:ext cx="160782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Acabamento em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900" dirty="0" err="1">
                <a:solidFill>
                  <a:srgbClr val="939393"/>
                </a:solidFill>
                <a:latin typeface="Roboto" panose="02000000000000000000" pitchFamily="2" charset="0"/>
              </a:rPr>
              <a:t>rosé</a:t>
            </a: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900" dirty="0" err="1">
                <a:solidFill>
                  <a:srgbClr val="939393"/>
                </a:solidFill>
                <a:latin typeface="Roboto" panose="02000000000000000000" pitchFamily="2" charset="0"/>
              </a:rPr>
              <a:t>gold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 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  <p:sp>
        <p:nvSpPr>
          <p:cNvPr id="2064" name="CaixaDeTexto 2063">
            <a:extLst>
              <a:ext uri="{FF2B5EF4-FFF2-40B4-BE49-F238E27FC236}">
                <a16:creationId xmlns:a16="http://schemas.microsoft.com/office/drawing/2014/main" id="{66F8D5D6-5DDC-BFB1-41D6-C9AE17AAFBEA}"/>
              </a:ext>
            </a:extLst>
          </p:cNvPr>
          <p:cNvSpPr txBox="1"/>
          <p:nvPr/>
        </p:nvSpPr>
        <p:spPr>
          <a:xfrm>
            <a:off x="9449380" y="5040158"/>
            <a:ext cx="1607825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- 750W de potência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Botão liga/ desliga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Chapas antiaderentes mais profundas 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Aquecimento nas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 duas chapas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 - Chapa superior grill, chapa inferior lisa</a:t>
            </a:r>
            <a:b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r>
              <a:rPr lang="pt-BR" sz="900" dirty="0">
                <a:solidFill>
                  <a:srgbClr val="939393"/>
                </a:solidFill>
                <a:latin typeface="Roboto" panose="02000000000000000000" pitchFamily="2" charset="0"/>
              </a:rPr>
              <a:t>- Luzes de funcionamento</a:t>
            </a:r>
          </a:p>
          <a:p>
            <a:b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</a:br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  <a:p>
            <a:endParaRPr lang="pt-BR" sz="1100" dirty="0">
              <a:solidFill>
                <a:srgbClr val="939393"/>
              </a:solidFill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033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tângulo 2052">
            <a:extLst>
              <a:ext uri="{FF2B5EF4-FFF2-40B4-BE49-F238E27FC236}">
                <a16:creationId xmlns:a16="http://schemas.microsoft.com/office/drawing/2014/main" id="{F4E0705B-EA44-9EEC-0471-04926F3DC8CB}"/>
              </a:ext>
            </a:extLst>
          </p:cNvPr>
          <p:cNvSpPr/>
          <p:nvPr/>
        </p:nvSpPr>
        <p:spPr>
          <a:xfrm>
            <a:off x="0" y="-18209"/>
            <a:ext cx="12192000" cy="1089169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pt-BR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0DE09E3-663E-5CB6-3302-050368C675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grpSp>
        <p:nvGrpSpPr>
          <p:cNvPr id="2066" name="Agrupar 2065">
            <a:extLst>
              <a:ext uri="{FF2B5EF4-FFF2-40B4-BE49-F238E27FC236}">
                <a16:creationId xmlns:a16="http://schemas.microsoft.com/office/drawing/2014/main" id="{AC136462-DD3F-C6F6-48A9-F0B9BAD6A897}"/>
              </a:ext>
            </a:extLst>
          </p:cNvPr>
          <p:cNvGrpSpPr/>
          <p:nvPr/>
        </p:nvGrpSpPr>
        <p:grpSpPr>
          <a:xfrm>
            <a:off x="0" y="-1"/>
            <a:ext cx="5721974" cy="2945220"/>
            <a:chOff x="2" y="-1"/>
            <a:chExt cx="4769757" cy="2455094"/>
          </a:xfrm>
          <a:solidFill>
            <a:srgbClr val="00C23B"/>
          </a:solidFill>
        </p:grpSpPr>
        <p:pic>
          <p:nvPicPr>
            <p:cNvPr id="2067" name="Gráfico 2066">
              <a:extLst>
                <a:ext uri="{FF2B5EF4-FFF2-40B4-BE49-F238E27FC236}">
                  <a16:creationId xmlns:a16="http://schemas.microsoft.com/office/drawing/2014/main" id="{0C369F51-C8A0-9EB0-600A-743B07310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804"/>
            <a:stretch/>
          </p:blipFill>
          <p:spPr>
            <a:xfrm>
              <a:off x="2" y="-1"/>
              <a:ext cx="4769757" cy="2030819"/>
            </a:xfrm>
            <a:prstGeom prst="rect">
              <a:avLst/>
            </a:prstGeom>
          </p:spPr>
        </p:pic>
        <p:sp>
          <p:nvSpPr>
            <p:cNvPr id="2068" name="Elipse 2067">
              <a:extLst>
                <a:ext uri="{FF2B5EF4-FFF2-40B4-BE49-F238E27FC236}">
                  <a16:creationId xmlns:a16="http://schemas.microsoft.com/office/drawing/2014/main" id="{743BF8C4-CD6D-4228-23AD-BFE01747A2BF}"/>
                </a:ext>
              </a:extLst>
            </p:cNvPr>
            <p:cNvSpPr/>
            <p:nvPr/>
          </p:nvSpPr>
          <p:spPr>
            <a:xfrm>
              <a:off x="134075" y="1547177"/>
              <a:ext cx="907916" cy="907916"/>
            </a:xfrm>
            <a:prstGeom prst="ellipse">
              <a:avLst/>
            </a:prstGeom>
            <a:solidFill>
              <a:srgbClr val="816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069" name="CaixaDeTexto 2068">
            <a:extLst>
              <a:ext uri="{FF2B5EF4-FFF2-40B4-BE49-F238E27FC236}">
                <a16:creationId xmlns:a16="http://schemas.microsoft.com/office/drawing/2014/main" id="{AC3C6078-77EE-D8BD-2DB2-D1FCF153EC7A}"/>
              </a:ext>
            </a:extLst>
          </p:cNvPr>
          <p:cNvSpPr txBox="1"/>
          <p:nvPr/>
        </p:nvSpPr>
        <p:spPr>
          <a:xfrm>
            <a:off x="588465" y="714258"/>
            <a:ext cx="4700981" cy="45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pt-BR" sz="4000" b="1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Mercado</a:t>
            </a:r>
            <a:endParaRPr lang="pt-BR" sz="2800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E6EDA88-D1B8-2C80-8839-31549DAC51EA}"/>
              </a:ext>
            </a:extLst>
          </p:cNvPr>
          <p:cNvSpPr txBox="1"/>
          <p:nvPr/>
        </p:nvSpPr>
        <p:spPr>
          <a:xfrm>
            <a:off x="733087" y="1089168"/>
            <a:ext cx="2818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Sanduicheiras</a:t>
            </a:r>
            <a:endParaRPr lang="pt-BR" sz="1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16" name="AutoShape 22">
            <a:extLst>
              <a:ext uri="{FF2B5EF4-FFF2-40B4-BE49-F238E27FC236}">
                <a16:creationId xmlns:a16="http://schemas.microsoft.com/office/drawing/2014/main" id="{F3D762C8-6324-1083-F8C6-8AA88F6458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1E9BEBAA-B553-A5DE-F0DF-D4C03584015C}"/>
              </a:ext>
            </a:extLst>
          </p:cNvPr>
          <p:cNvGrpSpPr/>
          <p:nvPr/>
        </p:nvGrpSpPr>
        <p:grpSpPr>
          <a:xfrm>
            <a:off x="8424235" y="2028897"/>
            <a:ext cx="1766581" cy="814691"/>
            <a:chOff x="4820641" y="2840140"/>
            <a:chExt cx="2619791" cy="1190094"/>
          </a:xfrm>
        </p:grpSpPr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E10B604F-2F64-67D3-9992-F5C491AC00B8}"/>
                </a:ext>
              </a:extLst>
            </p:cNvPr>
            <p:cNvGrpSpPr/>
            <p:nvPr/>
          </p:nvGrpSpPr>
          <p:grpSpPr>
            <a:xfrm>
              <a:off x="4820641" y="2840140"/>
              <a:ext cx="1190094" cy="1190094"/>
              <a:chOff x="3796576" y="2383242"/>
              <a:chExt cx="1190094" cy="1190094"/>
            </a:xfrm>
          </p:grpSpPr>
          <p:sp>
            <p:nvSpPr>
              <p:cNvPr id="14" name="Elipse 13">
                <a:extLst>
                  <a:ext uri="{FF2B5EF4-FFF2-40B4-BE49-F238E27FC236}">
                    <a16:creationId xmlns:a16="http://schemas.microsoft.com/office/drawing/2014/main" id="{4B4DB10C-3DED-D893-4A8E-73EB70EC5512}"/>
                  </a:ext>
                </a:extLst>
              </p:cNvPr>
              <p:cNvSpPr/>
              <p:nvPr/>
            </p:nvSpPr>
            <p:spPr>
              <a:xfrm>
                <a:off x="3796576" y="2383242"/>
                <a:ext cx="1190094" cy="1190094"/>
              </a:xfrm>
              <a:prstGeom prst="ellipse">
                <a:avLst/>
              </a:prstGeom>
              <a:solidFill>
                <a:srgbClr val="FF6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9pPr>
              </a:lstStyle>
              <a:p>
                <a:pPr algn="ctr"/>
                <a:endParaRPr lang="pt-BR"/>
              </a:p>
            </p:txBody>
          </p:sp>
          <p:pic>
            <p:nvPicPr>
              <p:cNvPr id="17" name="Gráfico 39">
                <a:extLst>
                  <a:ext uri="{FF2B5EF4-FFF2-40B4-BE49-F238E27FC236}">
                    <a16:creationId xmlns:a16="http://schemas.microsoft.com/office/drawing/2014/main" id="{D52BC05F-C709-AB43-B79B-CA9D75BA05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000193" y="2675111"/>
                <a:ext cx="748468" cy="658652"/>
              </a:xfrm>
              <a:prstGeom prst="rect">
                <a:avLst/>
              </a:prstGeom>
            </p:spPr>
          </p:pic>
        </p:grpSp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ABA1EC9C-B763-944F-A049-6EE837D61688}"/>
                </a:ext>
              </a:extLst>
            </p:cNvPr>
            <p:cNvGrpSpPr/>
            <p:nvPr/>
          </p:nvGrpSpPr>
          <p:grpSpPr>
            <a:xfrm>
              <a:off x="6250338" y="2840140"/>
              <a:ext cx="1190094" cy="1190094"/>
              <a:chOff x="5190767" y="2424328"/>
              <a:chExt cx="1190094" cy="1190094"/>
            </a:xfrm>
          </p:grpSpPr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AC08E531-1F4F-7C5B-641C-9EBEA7A2DCF6}"/>
                  </a:ext>
                </a:extLst>
              </p:cNvPr>
              <p:cNvSpPr/>
              <p:nvPr/>
            </p:nvSpPr>
            <p:spPr>
              <a:xfrm>
                <a:off x="5190767" y="2424328"/>
                <a:ext cx="1190094" cy="1190094"/>
              </a:xfrm>
              <a:prstGeom prst="ellipse">
                <a:avLst/>
              </a:prstGeom>
              <a:solidFill>
                <a:srgbClr val="FF60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chemeClr val="lt1"/>
                    </a:solidFill>
                    <a:latin typeface="+mn-lt"/>
                    <a:ea typeface="+mn-ea"/>
                    <a:cs typeface="+mn-cs"/>
                    <a:sym typeface="Arial"/>
                  </a:defRPr>
                </a:lvl9pPr>
              </a:lstStyle>
              <a:p>
                <a:pPr algn="ctr"/>
                <a:endParaRPr lang="pt-BR"/>
              </a:p>
            </p:txBody>
          </p:sp>
          <p:pic>
            <p:nvPicPr>
              <p:cNvPr id="13" name="Gráfico 41">
                <a:extLst>
                  <a:ext uri="{FF2B5EF4-FFF2-40B4-BE49-F238E27FC236}">
                    <a16:creationId xmlns:a16="http://schemas.microsoft.com/office/drawing/2014/main" id="{AFAEBA52-A671-AB1E-96E1-97A09B932E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444928" y="2659010"/>
                <a:ext cx="681773" cy="720731"/>
              </a:xfrm>
              <a:prstGeom prst="rect">
                <a:avLst/>
              </a:prstGeom>
            </p:spPr>
          </p:pic>
        </p:grpSp>
      </p:grp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C90C03CA-C305-DCB4-252E-84F1DF34D814}"/>
              </a:ext>
            </a:extLst>
          </p:cNvPr>
          <p:cNvSpPr txBox="1"/>
          <p:nvPr/>
        </p:nvSpPr>
        <p:spPr>
          <a:xfrm>
            <a:off x="5549369" y="236146"/>
            <a:ext cx="64451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Arial"/>
              <a:buNone/>
            </a:pPr>
            <a:r>
              <a:rPr lang="pt-BR" sz="2000" b="1" dirty="0">
                <a:solidFill>
                  <a:srgbClr val="8A62A6"/>
                </a:solidFill>
                <a:latin typeface="Montserrat"/>
                <a:ea typeface="Montserrat"/>
                <a:cs typeface="Montserrat"/>
                <a:sym typeface="Montserrat"/>
              </a:rPr>
              <a:t>+ oportunidades de crescimento</a:t>
            </a:r>
            <a:br>
              <a:rPr lang="pt-BR" sz="2000" b="1" dirty="0">
                <a:solidFill>
                  <a:srgbClr val="8A62A6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pt-BR" sz="2000" b="1" dirty="0">
                <a:solidFill>
                  <a:srgbClr val="8A62A6"/>
                </a:solidFill>
                <a:latin typeface="Montserrat"/>
                <a:ea typeface="Montserrat"/>
                <a:cs typeface="Montserrat"/>
                <a:sym typeface="Montserrat"/>
              </a:rPr>
              <a:t>em diferentes canais de vendas!</a:t>
            </a:r>
            <a:endParaRPr lang="pt-BR" sz="2000" i="0" u="none" strike="noStrike" cap="none" dirty="0">
              <a:solidFill>
                <a:srgbClr val="8A62A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" name="Gráfico 47">
            <a:extLst>
              <a:ext uri="{FF2B5EF4-FFF2-40B4-BE49-F238E27FC236}">
                <a16:creationId xmlns:a16="http://schemas.microsoft.com/office/drawing/2014/main" id="{D1EB3E68-218B-0798-2207-F322726AB4D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r="45289"/>
          <a:stretch/>
        </p:blipFill>
        <p:spPr>
          <a:xfrm>
            <a:off x="11181925" y="1111086"/>
            <a:ext cx="1089169" cy="2722678"/>
          </a:xfrm>
          <a:prstGeom prst="rect">
            <a:avLst/>
          </a:prstGeom>
        </p:spPr>
      </p:pic>
      <p:pic>
        <p:nvPicPr>
          <p:cNvPr id="2054" name="Imagem 2053" descr="Ícone&#10;&#10;Descrição gerada automaticamente">
            <a:extLst>
              <a:ext uri="{FF2B5EF4-FFF2-40B4-BE49-F238E27FC236}">
                <a16:creationId xmlns:a16="http://schemas.microsoft.com/office/drawing/2014/main" id="{6006FBC3-3B9F-DFC6-9E25-2F2C0743F1C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5085" t="5464" r="6780" b="9259"/>
          <a:stretch/>
        </p:blipFill>
        <p:spPr>
          <a:xfrm>
            <a:off x="11421847" y="300272"/>
            <a:ext cx="579250" cy="519852"/>
          </a:xfrm>
          <a:prstGeom prst="rect">
            <a:avLst/>
          </a:prstGeom>
        </p:spPr>
      </p:pic>
      <p:sp>
        <p:nvSpPr>
          <p:cNvPr id="2057" name="CaixaDeTexto 2056">
            <a:extLst>
              <a:ext uri="{FF2B5EF4-FFF2-40B4-BE49-F238E27FC236}">
                <a16:creationId xmlns:a16="http://schemas.microsoft.com/office/drawing/2014/main" id="{2485D71F-4945-003D-56C9-48B22A9F3B30}"/>
              </a:ext>
            </a:extLst>
          </p:cNvPr>
          <p:cNvSpPr txBox="1"/>
          <p:nvPr/>
        </p:nvSpPr>
        <p:spPr>
          <a:xfrm>
            <a:off x="7687377" y="3819913"/>
            <a:ext cx="29593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Crescimento 23,1% em unidade e 16,9% em receita</a:t>
            </a:r>
          </a:p>
        </p:txBody>
      </p:sp>
      <p:sp>
        <p:nvSpPr>
          <p:cNvPr id="2073" name="Retângulo 2072">
            <a:extLst>
              <a:ext uri="{FF2B5EF4-FFF2-40B4-BE49-F238E27FC236}">
                <a16:creationId xmlns:a16="http://schemas.microsoft.com/office/drawing/2014/main" id="{F1F9883F-45B2-3B61-1722-5E1F1FDCEE29}"/>
              </a:ext>
            </a:extLst>
          </p:cNvPr>
          <p:cNvSpPr/>
          <p:nvPr/>
        </p:nvSpPr>
        <p:spPr>
          <a:xfrm>
            <a:off x="3044331" y="5590805"/>
            <a:ext cx="7496700" cy="639759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  <p:pic>
        <p:nvPicPr>
          <p:cNvPr id="2076" name="Imagem 2075">
            <a:extLst>
              <a:ext uri="{FF2B5EF4-FFF2-40B4-BE49-F238E27FC236}">
                <a16:creationId xmlns:a16="http://schemas.microsoft.com/office/drawing/2014/main" id="{AF12D8C6-7D8C-E53B-7D91-EF5D444E0A5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30170" y="2795029"/>
            <a:ext cx="5721974" cy="306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38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22C6118-3F80-FDBE-7CCB-1922B28284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711"/>
          </a:solidFill>
          <a:ln>
            <a:solidFill>
              <a:srgbClr val="FF77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31A9640-A10C-487D-8898-81A47F526D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43" r="3855" b="3333"/>
          <a:stretch/>
        </p:blipFill>
        <p:spPr>
          <a:xfrm>
            <a:off x="5733468" y="26757"/>
            <a:ext cx="6486522" cy="685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06516097-B7FB-417B-9C93-532E7244C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3767" y="175960"/>
            <a:ext cx="1626398" cy="2224340"/>
          </a:xfrm>
          <a:prstGeom prst="rect">
            <a:avLst/>
          </a:prstGeom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61B643DA-5E36-4343-B630-9F102D6ADD9C}"/>
              </a:ext>
            </a:extLst>
          </p:cNvPr>
          <p:cNvSpPr/>
          <p:nvPr/>
        </p:nvSpPr>
        <p:spPr>
          <a:xfrm>
            <a:off x="27990" y="148905"/>
            <a:ext cx="2322960" cy="2224341"/>
          </a:xfrm>
          <a:prstGeom prst="ellipse">
            <a:avLst/>
          </a:prstGeom>
          <a:solidFill>
            <a:srgbClr val="816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E81F76"/>
              </a:highlight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E2420446-1CD5-4557-B03F-F92D8CF2D6A6}"/>
              </a:ext>
            </a:extLst>
          </p:cNvPr>
          <p:cNvSpPr txBox="1"/>
          <p:nvPr/>
        </p:nvSpPr>
        <p:spPr>
          <a:xfrm>
            <a:off x="6183583" y="2529480"/>
            <a:ext cx="5866532" cy="326570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750W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 de potência</a:t>
            </a:r>
            <a:endParaRPr lang="pt-BR" sz="1500" b="1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Roboto Black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Chapas antiaderentes –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Não grudam e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são fáceis de limpar</a:t>
            </a: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Aquecimento nas duas chapas – 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Grelha o alimento dos dois lados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Porta fio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Alça com trava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Luzes de funcionamento</a:t>
            </a:r>
            <a:b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</a:b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Novo Design</a:t>
            </a:r>
          </a:p>
          <a:p>
            <a:pPr algn="r">
              <a:lnSpc>
                <a:spcPts val="2500"/>
              </a:lnSpc>
              <a:defRPr/>
            </a:pP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Roboto Black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C16C947-3033-794B-61FD-916997BB87D3}"/>
              </a:ext>
            </a:extLst>
          </p:cNvPr>
          <p:cNvSpPr txBox="1"/>
          <p:nvPr/>
        </p:nvSpPr>
        <p:spPr>
          <a:xfrm>
            <a:off x="111547" y="780460"/>
            <a:ext cx="2155845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Sanduicheira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073065A-355F-4B07-939F-5A709B78D0C8}"/>
              </a:ext>
            </a:extLst>
          </p:cNvPr>
          <p:cNvSpPr/>
          <p:nvPr/>
        </p:nvSpPr>
        <p:spPr>
          <a:xfrm>
            <a:off x="7051109" y="780460"/>
            <a:ext cx="2154488" cy="1936038"/>
          </a:xfrm>
          <a:prstGeom prst="ellipse">
            <a:avLst/>
          </a:prstGeom>
          <a:solidFill>
            <a:srgbClr val="00C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>
              <a:solidFill>
                <a:srgbClr val="FFFFFF"/>
              </a:solidFill>
              <a:latin typeface="Montserrat" panose="00000500000000000000" pitchFamily="2" charset="0"/>
              <a:ea typeface="Vodka Brush" panose="00000500000000000000" pitchFamily="50" charset="0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B8A87827-0D78-0B30-E403-907A24433EE8}"/>
              </a:ext>
            </a:extLst>
          </p:cNvPr>
          <p:cNvSpPr txBox="1"/>
          <p:nvPr/>
        </p:nvSpPr>
        <p:spPr>
          <a:xfrm>
            <a:off x="7003248" y="1391523"/>
            <a:ext cx="2220780" cy="76110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pt-BR" sz="2800" dirty="0">
                <a:solidFill>
                  <a:schemeClr val="bg1"/>
                </a:solidFill>
                <a:latin typeface="Misses" panose="020B0604020202020204" charset="0"/>
              </a:rPr>
              <a:t>Chapas Antiaderentes</a:t>
            </a:r>
            <a:endParaRPr lang="pt-BR" sz="2800" i="0" dirty="0">
              <a:solidFill>
                <a:schemeClr val="bg1"/>
              </a:solidFill>
              <a:effectLst/>
              <a:latin typeface="Misses" panose="020B060402020202020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949E4210-5878-0605-0129-1CFE750D3FB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>
            <a:spLocks/>
          </p:cNvSpPr>
          <p:nvPr/>
        </p:nvSpPr>
        <p:spPr>
          <a:xfrm>
            <a:off x="2066971" y="1894716"/>
            <a:ext cx="1641007" cy="1511277"/>
          </a:xfrm>
          <a:prstGeom prst="ellipse">
            <a:avLst/>
          </a:prstGeom>
          <a:solidFill>
            <a:srgbClr val="00C2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C25BAE3-F423-C952-005F-572598715966}"/>
              </a:ext>
            </a:extLst>
          </p:cNvPr>
          <p:cNvSpPr txBox="1"/>
          <p:nvPr/>
        </p:nvSpPr>
        <p:spPr>
          <a:xfrm>
            <a:off x="1898835" y="2223174"/>
            <a:ext cx="1899459" cy="948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  <a:defRPr/>
            </a:pPr>
            <a:r>
              <a:rPr lang="pt-BR" b="1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  <a:t>Novo</a:t>
            </a:r>
            <a:br>
              <a:rPr lang="pt-BR" b="1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</a:br>
            <a:r>
              <a:rPr lang="pt-BR" b="1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  <a:t>Design</a:t>
            </a:r>
          </a:p>
          <a:p>
            <a:endParaRPr lang="pt-BR" dirty="0"/>
          </a:p>
        </p:txBody>
      </p:sp>
      <p:pic>
        <p:nvPicPr>
          <p:cNvPr id="6" name="Imagem 5" descr="Projetor em cima de superfície branca&#10;&#10;Descrição gerada automaticamente com confiança média">
            <a:extLst>
              <a:ext uri="{FF2B5EF4-FFF2-40B4-BE49-F238E27FC236}">
                <a16:creationId xmlns:a16="http://schemas.microsoft.com/office/drawing/2014/main" id="{958CDFB3-7CB4-A63F-1CFA-8A23F22B60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20633" y="3001102"/>
            <a:ext cx="4828062" cy="4832890"/>
          </a:xfrm>
          <a:prstGeom prst="rect">
            <a:avLst/>
          </a:prstGeom>
        </p:spPr>
      </p:pic>
      <p:pic>
        <p:nvPicPr>
          <p:cNvPr id="14" name="Imagem 13" descr="Interface gráfica do usuário&#10;&#10;Descrição gerada automaticamente">
            <a:extLst>
              <a:ext uri="{FF2B5EF4-FFF2-40B4-BE49-F238E27FC236}">
                <a16:creationId xmlns:a16="http://schemas.microsoft.com/office/drawing/2014/main" id="{52BFDF44-4E24-D5D7-3FA0-A5214E9079C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787" t="51496" r="21478" b="34081"/>
          <a:stretch/>
        </p:blipFill>
        <p:spPr>
          <a:xfrm>
            <a:off x="-70480" y="1198250"/>
            <a:ext cx="2493916" cy="75350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7C03361-F10D-0B74-1A9B-7833619A0A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9156" y="5502239"/>
            <a:ext cx="3916509" cy="906441"/>
          </a:xfrm>
          <a:prstGeom prst="rect">
            <a:avLst/>
          </a:prstGeom>
        </p:spPr>
      </p:pic>
      <p:pic>
        <p:nvPicPr>
          <p:cNvPr id="9" name="Imagem 8" descr="Foto em preto e branco de computador&#10;&#10;Descrição gerada automaticamente">
            <a:extLst>
              <a:ext uri="{FF2B5EF4-FFF2-40B4-BE49-F238E27FC236}">
                <a16:creationId xmlns:a16="http://schemas.microsoft.com/office/drawing/2014/main" id="{AD534846-1752-E9E8-C350-82D7FC977A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12609" y="1480993"/>
            <a:ext cx="6130710" cy="613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1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892b2f64bd854308fdc80dc6becd359b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d9124203f96e97f5d07f81cc2218fca2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  <SharedWithUsers xmlns="b965df5c-a923-4a0f-87c4-1c1c48020ee7">
      <UserInfo>
        <DisplayName>Souza, Beatriz</DisplayName>
        <AccountId>1155</AccountId>
        <AccountType/>
      </UserInfo>
      <UserInfo>
        <DisplayName>Machado, Sabrina</DisplayName>
        <AccountId>152</AccountId>
        <AccountType/>
      </UserInfo>
      <UserInfo>
        <DisplayName>Pereira, Bruno</DisplayName>
        <AccountId>203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13CBE97-D1A2-4771-A6C2-E902200B6E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9BF4F7-2854-4A06-A7A8-B16B25B930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C53883-BBF6-4ED4-BDB9-871D12B48254}">
  <ds:schemaRefs>
    <ds:schemaRef ds:uri="203c0193-ba22-43d4-8742-e85cd1d8c1c2"/>
    <ds:schemaRef ds:uri="b965df5c-a923-4a0f-87c4-1c1c48020e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2911</TotalTime>
  <Words>296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11" baseType="lpstr">
      <vt:lpstr>Misses</vt:lpstr>
      <vt:lpstr>Arial</vt:lpstr>
      <vt:lpstr>Roboto Slab</vt:lpstr>
      <vt:lpstr>Montserrat</vt:lpstr>
      <vt:lpstr>Calibri</vt:lpstr>
      <vt:lpstr>Roboto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Machado, Sabrina</dc:creator>
  <cp:lastModifiedBy>Neu, Taiana</cp:lastModifiedBy>
  <cp:revision>312</cp:revision>
  <dcterms:created xsi:type="dcterms:W3CDTF">2022-07-07T11:44:31Z</dcterms:created>
  <dcterms:modified xsi:type="dcterms:W3CDTF">2024-10-02T20:03:25Z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66e602-5f75-421e-8fff-1ce1c8a89ea9_Enabled">
    <vt:lpwstr>true</vt:lpwstr>
  </property>
  <property fmtid="{D5CDD505-2E9C-101B-9397-08002B2CF9AE}" pid="3" name="MSIP_Label_3f66e602-5f75-421e-8fff-1ce1c8a89ea9_SetDate">
    <vt:lpwstr>2023-06-13T14:52:47Z</vt:lpwstr>
  </property>
  <property fmtid="{D5CDD505-2E9C-101B-9397-08002B2CF9AE}" pid="4" name="MSIP_Label_3f66e602-5f75-421e-8fff-1ce1c8a89ea9_Method">
    <vt:lpwstr>Privileged</vt:lpwstr>
  </property>
  <property fmtid="{D5CDD505-2E9C-101B-9397-08002B2CF9AE}" pid="5" name="MSIP_Label_3f66e602-5f75-421e-8fff-1ce1c8a89ea9_Name">
    <vt:lpwstr>Public</vt:lpwstr>
  </property>
  <property fmtid="{D5CDD505-2E9C-101B-9397-08002B2CF9AE}" pid="6" name="MSIP_Label_3f66e602-5f75-421e-8fff-1ce1c8a89ea9_SiteId">
    <vt:lpwstr>666310ae-0b9d-4182-a5f8-8c8d8d802154</vt:lpwstr>
  </property>
  <property fmtid="{D5CDD505-2E9C-101B-9397-08002B2CF9AE}" pid="7" name="MSIP_Label_3f66e602-5f75-421e-8fff-1ce1c8a89ea9_ActionId">
    <vt:lpwstr>e06841d2-2407-4863-8b6f-f815cabaa1df</vt:lpwstr>
  </property>
  <property fmtid="{D5CDD505-2E9C-101B-9397-08002B2CF9AE}" pid="8" name="MSIP_Label_3f66e602-5f75-421e-8fff-1ce1c8a89ea9_ContentBits">
    <vt:lpwstr>0</vt:lpwstr>
  </property>
  <property fmtid="{D5CDD505-2E9C-101B-9397-08002B2CF9AE}" pid="9" name="ContentTypeId">
    <vt:lpwstr>0x01010025F9E485FABB424F8C3537E4B78A8BC4</vt:lpwstr>
  </property>
  <property fmtid="{D5CDD505-2E9C-101B-9397-08002B2CF9AE}" pid="10" name="MediaServiceImageTags">
    <vt:lpwstr/>
  </property>
</Properties>
</file>